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handoutMasterIdLst>
    <p:handoutMasterId r:id="rId15"/>
  </p:handoutMasterIdLst>
  <p:sldIdLst>
    <p:sldId id="256" r:id="rId2"/>
    <p:sldId id="257" r:id="rId3"/>
    <p:sldId id="265" r:id="rId4"/>
    <p:sldId id="273" r:id="rId5"/>
    <p:sldId id="266" r:id="rId6"/>
    <p:sldId id="267" r:id="rId7"/>
    <p:sldId id="275" r:id="rId8"/>
    <p:sldId id="276" r:id="rId9"/>
    <p:sldId id="258" r:id="rId10"/>
    <p:sldId id="259" r:id="rId11"/>
    <p:sldId id="260" r:id="rId12"/>
    <p:sldId id="26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CBCE"/>
    <a:srgbClr val="BFC4C7"/>
    <a:srgbClr val="DBE0E3"/>
    <a:srgbClr val="C8CDD0"/>
    <a:srgbClr val="F5F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24" autoAdjust="0"/>
    <p:restoredTop sz="88367" autoAdjust="0"/>
  </p:normalViewPr>
  <p:slideViewPr>
    <p:cSldViewPr snapToGrid="0">
      <p:cViewPr varScale="1">
        <p:scale>
          <a:sx n="97" d="100"/>
          <a:sy n="97" d="100"/>
        </p:scale>
        <p:origin x="810"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18" d="100"/>
        <a:sy n="118"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9AD079-24C0-4A6E-8A43-91818592878B}" type="datetimeFigureOut">
              <a:rPr lang="en-GB" smtClean="0"/>
              <a:t>20/11/2020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BC48A3-C9B8-4D9C-ACE8-7E5352EFEE6E}" type="slidenum">
              <a:rPr lang="en-GB" smtClean="0"/>
              <a:t>‹#›</a:t>
            </a:fld>
            <a:endParaRPr lang="en-GB"/>
          </a:p>
        </p:txBody>
      </p:sp>
    </p:spTree>
    <p:extLst>
      <p:ext uri="{BB962C8B-B14F-4D97-AF65-F5344CB8AC3E}">
        <p14:creationId xmlns:p14="http://schemas.microsoft.com/office/powerpoint/2010/main" val="362816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8236D-220B-4A2E-9E0F-3E2BA3C2D5C2}" type="datetimeFigureOut">
              <a:rPr lang="en-GB" smtClean="0"/>
              <a:t>20/11/2020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ABFE4-BC42-4A4E-BD53-89E35F0AE3EC}" type="slidenum">
              <a:rPr lang="en-GB" smtClean="0"/>
              <a:t>‹#›</a:t>
            </a:fld>
            <a:endParaRPr lang="en-GB" dirty="0"/>
          </a:p>
        </p:txBody>
      </p:sp>
    </p:spTree>
    <p:extLst>
      <p:ext uri="{BB962C8B-B14F-4D97-AF65-F5344CB8AC3E}">
        <p14:creationId xmlns:p14="http://schemas.microsoft.com/office/powerpoint/2010/main" val="2678846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name</a:t>
            </a:r>
            <a:r>
              <a:rPr lang="en-GB" baseline="0" dirty="0"/>
              <a:t> is Toby Abbott and this is my introduction to business systems assignment where I will explain my role and my development so far at Barclays. I will be specifically focusing on the evidence I have collected for the 5 key professional skills.</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1</a:t>
            </a:fld>
            <a:endParaRPr lang="en-GB" dirty="0"/>
          </a:p>
        </p:txBody>
      </p:sp>
    </p:spTree>
    <p:extLst>
      <p:ext uri="{BB962C8B-B14F-4D97-AF65-F5344CB8AC3E}">
        <p14:creationId xmlns:p14="http://schemas.microsoft.com/office/powerpoint/2010/main" val="535033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 of the off the job training is the one day a week during term time that I spend on teams calls for University lectures, and the time I spend during the working day on assignments for my university</a:t>
            </a:r>
            <a:r>
              <a:rPr lang="en-GB" baseline="0" dirty="0"/>
              <a:t> modules</a:t>
            </a:r>
            <a:r>
              <a:rPr lang="en-GB" dirty="0"/>
              <a:t>. Another big part of my off the job training is the many hours I spend on pluralsight developing my knowledge. As</a:t>
            </a:r>
            <a:r>
              <a:rPr lang="en-GB" baseline="0" dirty="0"/>
              <a:t> of the 20</a:t>
            </a:r>
            <a:r>
              <a:rPr lang="en-GB" baseline="30000" dirty="0"/>
              <a:t>th</a:t>
            </a:r>
            <a:r>
              <a:rPr lang="en-GB" baseline="0" dirty="0"/>
              <a:t> of October I have spent nearly 40 hours watching pluralsight courses on a range of topics, from Using Powerpoint and working on a team to Java and web development. Another part of my time off the job is spent completing something called skill IQs on Pluralsight, this lets me asses my knowledge of different subject areas and I can see how I am progressing over time. It is useful as another way to assess my progress in the university modules.</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10</a:t>
            </a:fld>
            <a:endParaRPr lang="en-GB" dirty="0"/>
          </a:p>
        </p:txBody>
      </p:sp>
    </p:spTree>
    <p:extLst>
      <p:ext uri="{BB962C8B-B14F-4D97-AF65-F5344CB8AC3E}">
        <p14:creationId xmlns:p14="http://schemas.microsoft.com/office/powerpoint/2010/main" val="1151143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Professional</a:t>
            </a:r>
            <a:r>
              <a:rPr lang="en-GB" baseline="0" dirty="0"/>
              <a:t> development so far, well one major development is to do with working from home, I needed to find a way to motivate myself to continue working when there is no one to enforce it, and to be proactive in interacting with colleagues when I need help. One thing I did was I tried to arrange social activities and events with my colleagues to replace the face to face interaction you would have in an office, this made work more enjoyable because it felt like I was working with friends with helped my motivation, and it also meant I felt more comfortable asking colleagues for help. Looking back I think the motivation and interaction with colleagues was hugely hindered by the isolation of lockdown, but I think my solutions have really helped me and hopefully the other apprentices too.</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11</a:t>
            </a:fld>
            <a:endParaRPr lang="en-GB" dirty="0"/>
          </a:p>
        </p:txBody>
      </p:sp>
    </p:spTree>
    <p:extLst>
      <p:ext uri="{BB962C8B-B14F-4D97-AF65-F5344CB8AC3E}">
        <p14:creationId xmlns:p14="http://schemas.microsoft.com/office/powerpoint/2010/main" val="1366980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Another way that I have developed professionally is within meetings. I need to engage, ask questions, answer questions and generally get involved in work meetings. To do this I completed some courses on pluralsight about working in a team and communicating with your bosses. This meant I was able to get involved in work meetings. I felt I was actually contributing at work. And I was able to use my old and knew knowledge from drama at school and the pluralsight courses I had taken to improve my professionalism within meetings.</a:t>
            </a:r>
          </a:p>
          <a:p>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12</a:t>
            </a:fld>
            <a:endParaRPr lang="en-GB" dirty="0"/>
          </a:p>
        </p:txBody>
      </p:sp>
    </p:spTree>
    <p:extLst>
      <p:ext uri="{BB962C8B-B14F-4D97-AF65-F5344CB8AC3E}">
        <p14:creationId xmlns:p14="http://schemas.microsoft.com/office/powerpoint/2010/main" val="127251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role at Barclays, I suppose it’s probably a given, but I am a degree</a:t>
            </a:r>
            <a:r>
              <a:rPr lang="en-GB" baseline="0" dirty="0"/>
              <a:t> apprentice at MMU, my specific role however is that I am learning to become a Technical delivery Manager. A technical delivery manager is someone who oversees multiple sprint teams and tries to organise and ensure the teams complete their objectives to a deadline. As part of my in-role training I am going through the entire end to end development lifecycle. I am currently working with the testing team, this is stage 5 of this lifecycle. We are currently working on the latest developments for the Barclays online banking systems.</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2</a:t>
            </a:fld>
            <a:endParaRPr lang="en-GB" dirty="0"/>
          </a:p>
        </p:txBody>
      </p:sp>
    </p:spTree>
    <p:extLst>
      <p:ext uri="{BB962C8B-B14F-4D97-AF65-F5344CB8AC3E}">
        <p14:creationId xmlns:p14="http://schemas.microsoft.com/office/powerpoint/2010/main" val="35361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basic business disciplines</a:t>
            </a:r>
            <a:r>
              <a:rPr lang="en-GB" baseline="0" dirty="0"/>
              <a:t>, I’m going to use a simplified version of the STARR model in order to discuss my examples, going through situations and the tasks, actions and results associated with those situations</a:t>
            </a:r>
          </a:p>
          <a:p>
            <a:endParaRPr lang="en-GB" baseline="0" dirty="0"/>
          </a:p>
          <a:p>
            <a:r>
              <a:rPr lang="en-GB" baseline="0" dirty="0"/>
              <a:t>An example of my ethics is when another apprentice and I reported the data breach of the Pellcomp owned system </a:t>
            </a:r>
            <a:r>
              <a:rPr lang="en-GB" baseline="0" dirty="0" err="1"/>
              <a:t>Eassessor</a:t>
            </a:r>
            <a:r>
              <a:rPr lang="en-GB" baseline="0" dirty="0"/>
              <a:t>,</a:t>
            </a:r>
          </a:p>
          <a:p>
            <a:r>
              <a:rPr lang="en-GB" baseline="0" dirty="0"/>
              <a:t>The situation was that we had discovered a fault in the system that allowed us to access personal information of other users</a:t>
            </a:r>
          </a:p>
          <a:p>
            <a:r>
              <a:rPr lang="en-GB" baseline="0" dirty="0"/>
              <a:t>Task – we assigned ourselves the task of raising this issue and following it through until it was fixed</a:t>
            </a:r>
          </a:p>
          <a:p>
            <a:r>
              <a:rPr lang="en-GB" baseline="0" dirty="0"/>
              <a:t>The action we took was speaking to and emailing the MMU employee who was the bridge between MMU and </a:t>
            </a:r>
            <a:r>
              <a:rPr lang="en-GB" baseline="0" dirty="0" err="1"/>
              <a:t>Pellcomp</a:t>
            </a:r>
            <a:r>
              <a:rPr lang="en-GB" baseline="0" dirty="0"/>
              <a:t> and we followed it through as it got raised to his boss, and as it was reported to </a:t>
            </a:r>
            <a:r>
              <a:rPr lang="en-GB" baseline="0" dirty="0" err="1"/>
              <a:t>Pellcomp</a:t>
            </a:r>
            <a:endParaRPr lang="en-GB" baseline="0" dirty="0"/>
          </a:p>
          <a:p>
            <a:r>
              <a:rPr lang="en-GB" baseline="0" dirty="0"/>
              <a:t>The result was that the breach has been prevented from occurring again, and the university is giving </a:t>
            </a:r>
            <a:r>
              <a:rPr lang="en-GB" baseline="0" dirty="0" err="1"/>
              <a:t>Pellcomp</a:t>
            </a:r>
            <a:r>
              <a:rPr lang="en-GB" baseline="0" dirty="0"/>
              <a:t> less data in future.</a:t>
            </a:r>
          </a:p>
          <a:p>
            <a:r>
              <a:rPr lang="en-GB" baseline="0" dirty="0"/>
              <a:t>this is evidenced by the formal recognition I received from my career coach at Barclays and the informal recognition, the other apprentice and I received from James Walker, the head of apprenticeship operations at MMU.</a:t>
            </a:r>
            <a:endParaRPr lang="en-GB" dirty="0"/>
          </a:p>
          <a:p>
            <a:endParaRPr lang="en-GB" dirty="0"/>
          </a:p>
          <a:p>
            <a:r>
              <a:rPr lang="en-GB" dirty="0"/>
              <a:t>For courtesy,</a:t>
            </a:r>
            <a:r>
              <a:rPr lang="en-GB" baseline="0" dirty="0"/>
              <a:t> I recently created a Pluralsight channel to help the other apprentices and myself, it was a way of collating all the mandatory training for our induction and other useful training courses, this made it easier for myself and the other apprentices to complete our training very quickly despite the extra difficulty of remote working.</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3</a:t>
            </a:fld>
            <a:endParaRPr lang="en-GB" dirty="0"/>
          </a:p>
        </p:txBody>
      </p:sp>
    </p:spTree>
    <p:extLst>
      <p:ext uri="{BB962C8B-B14F-4D97-AF65-F5344CB8AC3E}">
        <p14:creationId xmlns:p14="http://schemas.microsoft.com/office/powerpoint/2010/main" val="80589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timeliness, focus and ability to complete tasks to a deadline part of this KSB I have the following examples:</a:t>
            </a:r>
          </a:p>
          <a:p>
            <a:endParaRPr lang="en-GB" dirty="0"/>
          </a:p>
          <a:p>
            <a:r>
              <a:rPr lang="en-GB" baseline="0" dirty="0"/>
              <a:t>Situation – I join stand-ups everyday for both teams that I work with, as you can see on my calendar, the stand up meetings are circled in red</a:t>
            </a:r>
          </a:p>
          <a:p>
            <a:r>
              <a:rPr lang="en-GB" baseline="0" dirty="0"/>
              <a:t>Task – I need to join the meetings on time and focus entirely on the meeting at the time</a:t>
            </a:r>
          </a:p>
          <a:p>
            <a:r>
              <a:rPr lang="en-GB" baseline="0" dirty="0"/>
              <a:t>Action – I set reminders for every meeting and minimise all other distractions from my screen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Result – I have been able to attend on time and retain full focus for all daily stand-ups that I am available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is evidence by the screenshots I have shown and a witness statement from my line manager</a:t>
            </a:r>
          </a:p>
          <a:p>
            <a:endParaRPr lang="en-GB" dirty="0"/>
          </a:p>
          <a:p>
            <a:r>
              <a:rPr lang="en-GB" dirty="0"/>
              <a:t>A situation</a:t>
            </a:r>
            <a:r>
              <a:rPr lang="en-GB" baseline="0" dirty="0"/>
              <a:t> that shows my ability to complete tasks to a deadline with high quality is when one of the teams I am working with had 125 test cases that needed to be completed within 5 days. We decided to split the cases between the team and managed to successfully complete all the cases in just 3 days. This cannot be evidence because the deadline for this project has been and gone so there is no data for those cases that we completed. However in a later slide, I will show you data for the current sprint we are working on.</a:t>
            </a:r>
          </a:p>
          <a:p>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4</a:t>
            </a:fld>
            <a:endParaRPr lang="en-GB" dirty="0"/>
          </a:p>
        </p:txBody>
      </p:sp>
    </p:spTree>
    <p:extLst>
      <p:ext uri="{BB962C8B-B14F-4D97-AF65-F5344CB8AC3E}">
        <p14:creationId xmlns:p14="http://schemas.microsoft.com/office/powerpoint/2010/main" val="429185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flexible attitude, most of my day is</a:t>
            </a:r>
            <a:r>
              <a:rPr lang="en-GB" baseline="0" dirty="0"/>
              <a:t> spent working with two teams who are based in India, this means rearranging meetings to fit with their time zone. It also means I have to work a lot more with impromptu meetings. As shown in my calendar earlier I don’t have a huge number of scheduled meetings everyday, but as shown in these few example messages I have a lot more meetings during the day than shown in my calendar. This means I have to be flexible and able to adjust what I am doing to fit around their schedules. My colleagues in the two teams are much more experienced in their work so I am happy to work around their much busier schedules.</a:t>
            </a:r>
          </a:p>
          <a:p>
            <a:endParaRPr lang="en-GB" baseline="0" dirty="0"/>
          </a:p>
          <a:p>
            <a:r>
              <a:rPr lang="en-GB" baseline="0" dirty="0"/>
              <a:t>As part of my in role training I am a resource for the testing team, meaning that I need to be flexible and able to change my focus onto whatever I am told is the priority for me to work on. Meaning I pick up the cases that others, for whatever reason, can’t complete, you can see  an example of this from the seemingly random assignment of cases to me in this test execution set.</a:t>
            </a:r>
          </a:p>
          <a:p>
            <a:endParaRPr lang="en-GB" baseline="0" dirty="0"/>
          </a:p>
          <a:p>
            <a:r>
              <a:rPr lang="en-GB" baseline="0" dirty="0"/>
              <a:t>Another part of working in the testing team is being flexible with when I assign time to different projects and when to take my break, as you can see in this message chain, I took my break earlier than I normally would because there was some down time in the testing environment, so rather than waste time while that happened I took my break then instead, giving a chance for the issue to be resolved.</a:t>
            </a:r>
          </a:p>
        </p:txBody>
      </p:sp>
      <p:sp>
        <p:nvSpPr>
          <p:cNvPr id="4" name="Slide Number Placeholder 3"/>
          <p:cNvSpPr>
            <a:spLocks noGrp="1"/>
          </p:cNvSpPr>
          <p:nvPr>
            <p:ph type="sldNum" sz="quarter" idx="10"/>
          </p:nvPr>
        </p:nvSpPr>
        <p:spPr/>
        <p:txBody>
          <a:bodyPr/>
          <a:lstStyle/>
          <a:p>
            <a:fld id="{CF1ABFE4-BC42-4A4E-BD53-89E35F0AE3EC}" type="slidenum">
              <a:rPr lang="en-GB" smtClean="0"/>
              <a:t>5</a:t>
            </a:fld>
            <a:endParaRPr lang="en-GB" dirty="0"/>
          </a:p>
        </p:txBody>
      </p:sp>
    </p:spTree>
    <p:extLst>
      <p:ext uri="{BB962C8B-B14F-4D97-AF65-F5344CB8AC3E}">
        <p14:creationId xmlns:p14="http://schemas.microsoft.com/office/powerpoint/2010/main" val="521598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performing under</a:t>
            </a:r>
            <a:r>
              <a:rPr lang="en-GB" baseline="0" dirty="0"/>
              <a:t> pressure I want to refer back to a situation I referenced earlier, where one of the teams I am working with had 125 test cases to complete within 5 days. I don’t have the old chart showing the tests for this deadline as it has already passed, instead I have added a chart showing the test cases for the current sprint as an example of the number of cases we as a team need to complete within a sprint cycle. This is a perfect example of performing under pressure as it is very rare that the team is unable to meet the deadlines we are given. To add to this pressure often cases need to be tested multiple times, if the case fails then it needs to be fixed and retested, all before the deadline.</a:t>
            </a:r>
          </a:p>
          <a:p>
            <a:endParaRPr lang="en-GB" baseline="0" dirty="0"/>
          </a:p>
          <a:p>
            <a:r>
              <a:rPr lang="en-GB" baseline="0" dirty="0"/>
              <a:t>Another way to visualise this is to show you a list of cases I was asked to assist one of the members in the team to complete, you might be able to see in the top right of this image there are 41 cases in this set that the two of us were asked to complete alongside our other work by the end of the week. It was difficult but because we communicated well and split the cases sensibly we were able to do it.</a:t>
            </a:r>
          </a:p>
          <a:p>
            <a:endParaRPr lang="en-GB" baseline="0" dirty="0"/>
          </a:p>
          <a:p>
            <a:r>
              <a:rPr lang="en-GB" baseline="0" dirty="0"/>
              <a:t>Here is also an excel table that the team filled out and returned to the project leader, detailing the results we had found for 195 tests which we worked on to complete ready for a build release.</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6</a:t>
            </a:fld>
            <a:endParaRPr lang="en-GB" dirty="0"/>
          </a:p>
        </p:txBody>
      </p:sp>
    </p:spTree>
    <p:extLst>
      <p:ext uri="{BB962C8B-B14F-4D97-AF65-F5344CB8AC3E}">
        <p14:creationId xmlns:p14="http://schemas.microsoft.com/office/powerpoint/2010/main" val="1591785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ensure I have been working to the highest standard I can, I have created spreadsheets and I have been very thorough in recording the work I have done</a:t>
            </a:r>
            <a:r>
              <a:rPr lang="en-GB" baseline="0" dirty="0"/>
              <a:t> in a clear way so I can easily check and identify if I make any mistakes. Another way in which I have been thorough in my approach to work is by creating extensive notes and PowerPoints that clearly state how the process works. I have designed these notes in such a way that they can also be used by other employees who need to learn how the team works. I also take a systematic approach to my work, going through all the cases we need to complete one by one, not moving on to the next task until I have fully completed the first.</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7</a:t>
            </a:fld>
            <a:endParaRPr lang="en-GB" dirty="0"/>
          </a:p>
        </p:txBody>
      </p:sp>
    </p:spTree>
    <p:extLst>
      <p:ext uri="{BB962C8B-B14F-4D97-AF65-F5344CB8AC3E}">
        <p14:creationId xmlns:p14="http://schemas.microsoft.com/office/powerpoint/2010/main" val="2702556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end of everyday I send a report of the work I have completed to the test team lead so that he can report back to the project lead and they can work out what needs to be worked on next as a priority, in this I spend a little bit of my time at the end of the day cutting down the information I have gathered in my spreadsheet,</a:t>
            </a:r>
            <a:r>
              <a:rPr lang="en-GB" baseline="0" dirty="0"/>
              <a:t> so that I am only sending the information the test lead needs to be able to do their job.</a:t>
            </a:r>
          </a:p>
          <a:p>
            <a:endParaRPr lang="en-GB" baseline="0" dirty="0"/>
          </a:p>
          <a:p>
            <a:r>
              <a:rPr lang="en-GB" baseline="0" dirty="0"/>
              <a:t>Another way I am thorough in my work is the wider “reading” I do in my downtime when I am blocked. I have spent many hours on pluralsight developing my knowledge of subject areas that are very useful for my job role and university course.</a:t>
            </a:r>
          </a:p>
          <a:p>
            <a:endParaRPr lang="en-GB" baseline="0" dirty="0"/>
          </a:p>
          <a:p>
            <a:r>
              <a:rPr lang="en-GB" baseline="0" dirty="0"/>
              <a:t>Pluralsight also include small tests called skill IQs, these are a great way to asses how you are progressing in different subject areas, and I have spent some time completing these tests in subject that are relevant to my job role and university course, pushing myself to further my knowledge.</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8</a:t>
            </a:fld>
            <a:endParaRPr lang="en-GB" dirty="0"/>
          </a:p>
        </p:txBody>
      </p:sp>
    </p:spTree>
    <p:extLst>
      <p:ext uri="{BB962C8B-B14F-4D97-AF65-F5344CB8AC3E}">
        <p14:creationId xmlns:p14="http://schemas.microsoft.com/office/powerpoint/2010/main" val="3484965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Logical and Creative problem solving is a difficult one to evidence</a:t>
            </a:r>
            <a:r>
              <a:rPr lang="en-GB" baseline="0" dirty="0"/>
              <a:t> as the job role I’m working in currently is very structured and has specific instructions and rule. One example however is outside of my job role, working from home has been a challenge that we have all had to work around. And that combined with both my parents working from home as well has required some creativity in terms of internet and time management . Specifically in my job role however there have been plenty of scenarios where the specific instructions have not worked for any given reason and it has required logical problem solving to work through the steps and find and fix the issue. One specific example is when I was testing a scenario in IOS and the instructions for setting up the device were unclear and not working, at this point I had to go through every step individually and try other options until I found and fixed the issue. I also want to refer back to an example I used earlier, where I created a pluralsight channel to help the apprentices with their mandatory training. The problem was we had one pdf saying the courses we needed to complete and search for ourselves, so I collated them together online to make it easier for all us.</a:t>
            </a:r>
          </a:p>
        </p:txBody>
      </p:sp>
      <p:sp>
        <p:nvSpPr>
          <p:cNvPr id="4" name="Slide Number Placeholder 3"/>
          <p:cNvSpPr>
            <a:spLocks noGrp="1"/>
          </p:cNvSpPr>
          <p:nvPr>
            <p:ph type="sldNum" sz="quarter" idx="10"/>
          </p:nvPr>
        </p:nvSpPr>
        <p:spPr/>
        <p:txBody>
          <a:bodyPr/>
          <a:lstStyle/>
          <a:p>
            <a:fld id="{CF1ABFE4-BC42-4A4E-BD53-89E35F0AE3EC}" type="slidenum">
              <a:rPr lang="en-GB" smtClean="0"/>
              <a:t>9</a:t>
            </a:fld>
            <a:endParaRPr lang="en-GB" dirty="0"/>
          </a:p>
        </p:txBody>
      </p:sp>
    </p:spTree>
    <p:extLst>
      <p:ext uri="{BB962C8B-B14F-4D97-AF65-F5344CB8AC3E}">
        <p14:creationId xmlns:p14="http://schemas.microsoft.com/office/powerpoint/2010/main" val="1748398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DBBF7C-626F-44DB-86A9-9ED14F3E3C44}" type="datetimeFigureOut">
              <a:rPr lang="en-GB" smtClean="0"/>
              <a:t>20/11/2020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7BC5DCF-E286-4BF0-B5C2-D1C587425BC4}" type="slidenum">
              <a:rPr lang="en-GB" smtClean="0"/>
              <a:t>‹#›</a:t>
            </a:fld>
            <a:endParaRPr lang="en-GB" dirty="0"/>
          </a:p>
        </p:txBody>
      </p:sp>
    </p:spTree>
    <p:extLst>
      <p:ext uri="{BB962C8B-B14F-4D97-AF65-F5344CB8AC3E}">
        <p14:creationId xmlns:p14="http://schemas.microsoft.com/office/powerpoint/2010/main" val="67198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DBBF7C-626F-44DB-86A9-9ED14F3E3C44}" type="datetimeFigureOut">
              <a:rPr lang="en-GB" smtClean="0"/>
              <a:t>20/11/2020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7BC5DCF-E286-4BF0-B5C2-D1C587425BC4}" type="slidenum">
              <a:rPr lang="en-GB" smtClean="0"/>
              <a:t>‹#›</a:t>
            </a:fld>
            <a:endParaRPr lang="en-GB" dirty="0"/>
          </a:p>
        </p:txBody>
      </p:sp>
    </p:spTree>
    <p:extLst>
      <p:ext uri="{BB962C8B-B14F-4D97-AF65-F5344CB8AC3E}">
        <p14:creationId xmlns:p14="http://schemas.microsoft.com/office/powerpoint/2010/main" val="3636790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DBBF7C-626F-44DB-86A9-9ED14F3E3C44}" type="datetimeFigureOut">
              <a:rPr lang="en-GB" smtClean="0"/>
              <a:t>20/11/2020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7BC5DCF-E286-4BF0-B5C2-D1C587425BC4}" type="slidenum">
              <a:rPr lang="en-GB" smtClean="0"/>
              <a:t>‹#›</a:t>
            </a:fld>
            <a:endParaRPr lang="en-GB" dirty="0"/>
          </a:p>
        </p:txBody>
      </p:sp>
    </p:spTree>
    <p:extLst>
      <p:ext uri="{BB962C8B-B14F-4D97-AF65-F5344CB8AC3E}">
        <p14:creationId xmlns:p14="http://schemas.microsoft.com/office/powerpoint/2010/main" val="1494572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9ADBBF7C-626F-44DB-86A9-9ED14F3E3C44}" type="datetimeFigureOut">
              <a:rPr lang="en-GB" smtClean="0"/>
              <a:t>20/11/2020</a:t>
            </a:fld>
            <a:endParaRPr lang="en-GB" dirty="0"/>
          </a:p>
        </p:txBody>
      </p:sp>
      <p:sp>
        <p:nvSpPr>
          <p:cNvPr id="9" name="Footer Placeholder 8"/>
          <p:cNvSpPr>
            <a:spLocks noGrp="1"/>
          </p:cNvSpPr>
          <p:nvPr>
            <p:ph type="ftr" sz="quarter" idx="11"/>
          </p:nvPr>
        </p:nvSpPr>
        <p:spPr/>
        <p:txBody>
          <a:bodyPr/>
          <a:lstStyle/>
          <a:p>
            <a:endParaRPr lang="en-GB" dirty="0"/>
          </a:p>
        </p:txBody>
      </p:sp>
      <p:sp>
        <p:nvSpPr>
          <p:cNvPr id="10" name="Slide Number Placeholder 9"/>
          <p:cNvSpPr>
            <a:spLocks noGrp="1"/>
          </p:cNvSpPr>
          <p:nvPr>
            <p:ph type="sldNum" sz="quarter" idx="12"/>
          </p:nvPr>
        </p:nvSpPr>
        <p:spPr/>
        <p:txBody>
          <a:bodyPr/>
          <a:lstStyle/>
          <a:p>
            <a:fld id="{A7BC5DCF-E286-4BF0-B5C2-D1C587425BC4}" type="slidenum">
              <a:rPr lang="en-GB" smtClean="0"/>
              <a:t>‹#›</a:t>
            </a:fld>
            <a:endParaRPr lang="en-GB" dirty="0"/>
          </a:p>
        </p:txBody>
      </p:sp>
    </p:spTree>
    <p:extLst>
      <p:ext uri="{BB962C8B-B14F-4D97-AF65-F5344CB8AC3E}">
        <p14:creationId xmlns:p14="http://schemas.microsoft.com/office/powerpoint/2010/main" val="39589850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ADBBF7C-626F-44DB-86A9-9ED14F3E3C44}" type="datetimeFigureOut">
              <a:rPr lang="en-GB" smtClean="0"/>
              <a:t>20/11/2020</a:t>
            </a:fld>
            <a:endParaRPr lang="en-GB"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GB"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A7BC5DCF-E286-4BF0-B5C2-D1C587425BC4}" type="slidenum">
              <a:rPr lang="en-GB" smtClean="0"/>
              <a:t>‹#›</a:t>
            </a:fld>
            <a:endParaRPr lang="en-GB" dirty="0"/>
          </a:p>
        </p:txBody>
      </p:sp>
      <p:sp>
        <p:nvSpPr>
          <p:cNvPr id="9" name="MSIPCMContentMarking" descr="{&quot;HashCode&quot;:-357467542,&quot;Placement&quot;:&quot;Footer&quot;}"/>
          <p:cNvSpPr txBox="1"/>
          <p:nvPr userDrawn="1"/>
        </p:nvSpPr>
        <p:spPr>
          <a:xfrm>
            <a:off x="5427941" y="6595656"/>
            <a:ext cx="1336118"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dirty="0">
                <a:solidFill>
                  <a:srgbClr val="000000"/>
                </a:solidFill>
                <a:latin typeface="Calibri" panose="020F0502020204030204" pitchFamily="34" charset="0"/>
              </a:rPr>
              <a:t>Restricted - External</a:t>
            </a:r>
          </a:p>
        </p:txBody>
      </p:sp>
    </p:spTree>
    <p:extLst>
      <p:ext uri="{BB962C8B-B14F-4D97-AF65-F5344CB8AC3E}">
        <p14:creationId xmlns:p14="http://schemas.microsoft.com/office/powerpoint/2010/main" val="4013171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0.wav"/><Relationship Id="rId7" Type="http://schemas.openxmlformats.org/officeDocument/2006/relationships/image" Target="../media/image26.jpeg"/><Relationship Id="rId2" Type="http://schemas.microsoft.com/office/2007/relationships/media" Target="../media/media10.wav"/><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wav"/><Relationship Id="rId2" Type="http://schemas.microsoft.com/office/2007/relationships/media" Target="../media/media11.wav"/><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wav"/><Relationship Id="rId2" Type="http://schemas.microsoft.com/office/2007/relationships/media" Target="../media/media12.wav"/><Relationship Id="rId1" Type="http://schemas.openxmlformats.org/officeDocument/2006/relationships/tags" Target="../tags/tag11.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wav"/><Relationship Id="rId7" Type="http://schemas.openxmlformats.org/officeDocument/2006/relationships/image" Target="../media/image3.jpeg"/><Relationship Id="rId2" Type="http://schemas.microsoft.com/office/2007/relationships/media" Target="../media/media2.wav"/><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audio" Target="../media/media3.wav"/><Relationship Id="rId7" Type="http://schemas.openxmlformats.org/officeDocument/2006/relationships/image" Target="../media/image5.jpeg"/><Relationship Id="rId2" Type="http://schemas.microsoft.com/office/2007/relationships/media" Target="../media/media3.wav"/><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notesSlide" Target="../notesSlides/notesSlide3.xml"/><Relationship Id="rId10" Type="http://schemas.openxmlformats.org/officeDocument/2006/relationships/image" Target="../media/image7.jp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4.wav"/><Relationship Id="rId7" Type="http://schemas.openxmlformats.org/officeDocument/2006/relationships/image" Target="../media/image9.jpeg"/><Relationship Id="rId2" Type="http://schemas.microsoft.com/office/2007/relationships/media" Target="../media/media4.wav"/><Relationship Id="rId1" Type="http://schemas.openxmlformats.org/officeDocument/2006/relationships/tags" Target="../tags/tag3.xml"/><Relationship Id="rId6" Type="http://schemas.openxmlformats.org/officeDocument/2006/relationships/image" Target="../media/image8.jpe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audio" Target="../media/media5.wav"/><Relationship Id="rId7" Type="http://schemas.openxmlformats.org/officeDocument/2006/relationships/image" Target="../media/image12.jpeg"/><Relationship Id="rId2" Type="http://schemas.microsoft.com/office/2007/relationships/media" Target="../media/media5.wav"/><Relationship Id="rId1" Type="http://schemas.openxmlformats.org/officeDocument/2006/relationships/tags" Target="../tags/tag4.xml"/><Relationship Id="rId6" Type="http://schemas.openxmlformats.org/officeDocument/2006/relationships/image" Target="../media/image11.jpe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audio" Target="../media/media6.wav"/><Relationship Id="rId7" Type="http://schemas.openxmlformats.org/officeDocument/2006/relationships/image" Target="../media/image15.jpeg"/><Relationship Id="rId2" Type="http://schemas.microsoft.com/office/2007/relationships/media" Target="../media/media6.wav"/><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notesSlide" Target="../notesSlides/notesSlide6.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audio" Target="../media/media7.wav"/><Relationship Id="rId7" Type="http://schemas.openxmlformats.org/officeDocument/2006/relationships/image" Target="../media/image19.jpeg"/><Relationship Id="rId2" Type="http://schemas.microsoft.com/office/2007/relationships/media" Target="../media/media7.wav"/><Relationship Id="rId1" Type="http://schemas.openxmlformats.org/officeDocument/2006/relationships/tags" Target="../tags/tag6.xml"/><Relationship Id="rId6" Type="http://schemas.openxmlformats.org/officeDocument/2006/relationships/image" Target="../media/image18.jp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audio" Target="../media/media8.wav"/><Relationship Id="rId7" Type="http://schemas.openxmlformats.org/officeDocument/2006/relationships/image" Target="../media/image22.jpeg"/><Relationship Id="rId2" Type="http://schemas.microsoft.com/office/2007/relationships/media" Target="../media/media8.wav"/><Relationship Id="rId1" Type="http://schemas.openxmlformats.org/officeDocument/2006/relationships/tags" Target="../tags/tag7.xml"/><Relationship Id="rId6" Type="http://schemas.openxmlformats.org/officeDocument/2006/relationships/image" Target="../media/image21.jpe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audio" Target="../media/media9.wav"/><Relationship Id="rId7" Type="http://schemas.openxmlformats.org/officeDocument/2006/relationships/image" Target="../media/image1.png"/><Relationship Id="rId2" Type="http://schemas.microsoft.com/office/2007/relationships/media" Target="../media/media9.wav"/><Relationship Id="rId1" Type="http://schemas.openxmlformats.org/officeDocument/2006/relationships/tags" Target="../tags/tag8.xml"/><Relationship Id="rId6" Type="http://schemas.openxmlformats.org/officeDocument/2006/relationships/image" Target="../media/image24.jpe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Introduction to</a:t>
            </a:r>
            <a:r>
              <a:rPr lang="en-GB" baseline="0" dirty="0"/>
              <a:t> Business Systems</a:t>
            </a:r>
            <a:endParaRPr lang="en-GB" dirty="0"/>
          </a:p>
        </p:txBody>
      </p:sp>
      <p:sp>
        <p:nvSpPr>
          <p:cNvPr id="3" name="Subtitle 2"/>
          <p:cNvSpPr>
            <a:spLocks noGrp="1"/>
          </p:cNvSpPr>
          <p:nvPr>
            <p:ph type="subTitle" idx="1"/>
          </p:nvPr>
        </p:nvSpPr>
        <p:spPr/>
        <p:txBody>
          <a:bodyPr/>
          <a:lstStyle/>
          <a:p>
            <a:r>
              <a:rPr lang="en-GB" dirty="0"/>
              <a:t>Toby Abbott – 20102847</a:t>
            </a:r>
          </a:p>
          <a:p>
            <a:r>
              <a:rPr lang="en-GB" dirty="0"/>
              <a:t>Beryl Burns</a:t>
            </a:r>
          </a:p>
          <a:p>
            <a:endParaRPr lang="en-GB" dirty="0"/>
          </a:p>
        </p:txBody>
      </p:sp>
      <p:pic>
        <p:nvPicPr>
          <p:cNvPr id="4" name="I2BS-Title-Slide">
            <a:hlinkClick r:id="" action="ppaction://media"/>
            <a:extLst>
              <a:ext uri="{FF2B5EF4-FFF2-40B4-BE49-F238E27FC236}">
                <a16:creationId xmlns:a16="http://schemas.microsoft.com/office/drawing/2014/main" id="{7E2049D1-9F9C-4D6A-B1FC-79D872940E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75582" y="191385"/>
            <a:ext cx="448339" cy="448339"/>
          </a:xfrm>
          <a:prstGeom prst="rect">
            <a:avLst/>
          </a:prstGeom>
        </p:spPr>
      </p:pic>
    </p:spTree>
    <p:extLst>
      <p:ext uri="{BB962C8B-B14F-4D97-AF65-F5344CB8AC3E}">
        <p14:creationId xmlns:p14="http://schemas.microsoft.com/office/powerpoint/2010/main" val="61574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8617">
        <p159:morph option="byObject"/>
      </p:transition>
    </mc:Choice>
    <mc:Fallback xmlns="">
      <p:transition spd="slow" advClick="0" advTm="186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2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18303"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Off the Job Training</a:t>
            </a:r>
          </a:p>
        </p:txBody>
      </p:sp>
      <p:sp>
        <p:nvSpPr>
          <p:cNvPr id="3" name="Content Placeholder 2"/>
          <p:cNvSpPr>
            <a:spLocks noGrp="1"/>
          </p:cNvSpPr>
          <p:nvPr>
            <p:ph idx="1"/>
          </p:nvPr>
        </p:nvSpPr>
        <p:spPr>
          <a:xfrm>
            <a:off x="3810265" y="502199"/>
            <a:ext cx="7315200" cy="1632601"/>
          </a:xfrm>
        </p:spPr>
        <p:txBody>
          <a:bodyPr>
            <a:normAutofit lnSpcReduction="10000"/>
          </a:bodyPr>
          <a:lstStyle/>
          <a:p>
            <a:r>
              <a:rPr lang="en-GB" dirty="0"/>
              <a:t>University Lectures</a:t>
            </a:r>
          </a:p>
          <a:p>
            <a:r>
              <a:rPr lang="en-GB" dirty="0"/>
              <a:t>Many hours on Pluralsight</a:t>
            </a:r>
          </a:p>
          <a:p>
            <a:r>
              <a:rPr lang="en-GB" dirty="0"/>
              <a:t>34Hrs 59 Minutes 20/10/2020</a:t>
            </a:r>
          </a:p>
          <a:p>
            <a:r>
              <a:rPr lang="en-GB" dirty="0"/>
              <a:t>Skill IQs</a:t>
            </a:r>
          </a:p>
        </p:txBody>
      </p:sp>
      <p:pic>
        <p:nvPicPr>
          <p:cNvPr id="4" name="Skill-IQ"/>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28270" y="2134800"/>
            <a:ext cx="7197195" cy="4386634"/>
          </a:xfrm>
          <a:prstGeom prst="rect">
            <a:avLst/>
          </a:prstGeom>
        </p:spPr>
      </p:pic>
      <p:pic>
        <p:nvPicPr>
          <p:cNvPr id="5" name="Courses"/>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93569" y="1685760"/>
            <a:ext cx="6041760" cy="4835673"/>
          </a:xfrm>
          <a:prstGeom prst="rect">
            <a:avLst/>
          </a:prstGeom>
        </p:spPr>
      </p:pic>
      <p:pic>
        <p:nvPicPr>
          <p:cNvPr id="6" name="I2BS-OTJ">
            <a:hlinkClick r:id="" action="ppaction://media"/>
            <a:extLst>
              <a:ext uri="{FF2B5EF4-FFF2-40B4-BE49-F238E27FC236}">
                <a16:creationId xmlns:a16="http://schemas.microsoft.com/office/drawing/2014/main" id="{94860C3A-75ED-4143-B375-31B5B37AFC2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89010" y="113407"/>
            <a:ext cx="446319" cy="446319"/>
          </a:xfrm>
          <a:prstGeom prst="rect">
            <a:avLst/>
          </a:prstGeom>
        </p:spPr>
      </p:pic>
    </p:spTree>
    <p:custDataLst>
      <p:tags r:id="rId1"/>
    </p:custDataLst>
    <p:extLst>
      <p:ext uri="{BB962C8B-B14F-4D97-AF65-F5344CB8AC3E}">
        <p14:creationId xmlns:p14="http://schemas.microsoft.com/office/powerpoint/2010/main" val="312165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7488">
        <p159:morph option="byObject"/>
      </p:transition>
    </mc:Choice>
    <mc:Fallback xmlns="">
      <p:transition spd="slow" advTm="574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7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extLst>
    <p:ext uri="{E180D4A7-C9FB-4DFB-919C-405C955672EB}">
      <p14:showEvtLst xmlns:p14="http://schemas.microsoft.com/office/powerpoint/2010/main">
        <p14:playEvt time="0" objId="6"/>
        <p14:stopEvt time="56094" objId="6"/>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Professional Development - STARR</a:t>
            </a:r>
          </a:p>
        </p:txBody>
      </p:sp>
      <p:sp>
        <p:nvSpPr>
          <p:cNvPr id="3" name="Content Placeholder 2"/>
          <p:cNvSpPr>
            <a:spLocks noGrp="1"/>
          </p:cNvSpPr>
          <p:nvPr>
            <p:ph idx="1"/>
          </p:nvPr>
        </p:nvSpPr>
        <p:spPr/>
        <p:txBody>
          <a:bodyPr/>
          <a:lstStyle/>
          <a:p>
            <a:r>
              <a:rPr lang="en-GB" dirty="0"/>
              <a:t>Situation – Working from home.</a:t>
            </a:r>
          </a:p>
          <a:p>
            <a:r>
              <a:rPr lang="en-GB" dirty="0"/>
              <a:t>Task – Find a way to be able to be proactive and motivated</a:t>
            </a:r>
          </a:p>
          <a:p>
            <a:r>
              <a:rPr lang="en-GB" dirty="0"/>
              <a:t>Activities – Arrange social events with colleagues.</a:t>
            </a:r>
          </a:p>
          <a:p>
            <a:r>
              <a:rPr lang="en-GB" dirty="0"/>
              <a:t>Results – Felt more comfortable colleagues.</a:t>
            </a:r>
          </a:p>
          <a:p>
            <a:r>
              <a:rPr lang="en-GB" dirty="0"/>
              <a:t>Reflection – Difficulty multiplied by being isolated.</a:t>
            </a:r>
          </a:p>
        </p:txBody>
      </p:sp>
      <p:pic>
        <p:nvPicPr>
          <p:cNvPr id="4" name="I2BS-Development1">
            <a:hlinkClick r:id="" action="ppaction://media"/>
            <a:extLst>
              <a:ext uri="{FF2B5EF4-FFF2-40B4-BE49-F238E27FC236}">
                <a16:creationId xmlns:a16="http://schemas.microsoft.com/office/drawing/2014/main" id="{0043F74E-7C72-47A1-BC16-9F0D9EB2DD9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33480" y="147320"/>
            <a:ext cx="482600" cy="482600"/>
          </a:xfrm>
          <a:prstGeom prst="rect">
            <a:avLst/>
          </a:prstGeom>
        </p:spPr>
      </p:pic>
    </p:spTree>
    <p:custDataLst>
      <p:tags r:id="rId1"/>
    </p:custDataLst>
    <p:extLst>
      <p:ext uri="{BB962C8B-B14F-4D97-AF65-F5344CB8AC3E}">
        <p14:creationId xmlns:p14="http://schemas.microsoft.com/office/powerpoint/2010/main" val="2136624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4970">
        <p159:morph option="byObject"/>
      </p:transition>
    </mc:Choice>
    <mc:Fallback xmlns="">
      <p:transition spd="slow" advTm="549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89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extLst>
    <p:ext uri="{E180D4A7-C9FB-4DFB-919C-405C955672EB}">
      <p14:showEvtLst xmlns:p14="http://schemas.microsoft.com/office/powerpoint/2010/main">
        <p14:playEvt time="0" objId="4"/>
        <p14:pauseEvt time="7398" objId="4"/>
        <p14:seekEvt time="7398" objId="4" seek="7380"/>
        <p14:resumeEvt time="7398" objId="4"/>
        <p14:stopEvt time="54929"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Professional Development - STARR</a:t>
            </a:r>
          </a:p>
        </p:txBody>
      </p:sp>
      <p:sp>
        <p:nvSpPr>
          <p:cNvPr id="11" name="Content Placeholder 2"/>
          <p:cNvSpPr txBox="1">
            <a:spLocks/>
          </p:cNvSpPr>
          <p:nvPr/>
        </p:nvSpPr>
        <p:spPr>
          <a:xfrm>
            <a:off x="3869268" y="870345"/>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dirty="0"/>
              <a:t>Situation – Work Meetings.</a:t>
            </a:r>
          </a:p>
          <a:p>
            <a:r>
              <a:rPr lang="en-GB" dirty="0"/>
              <a:t>Task – Be proactive and engage.</a:t>
            </a:r>
          </a:p>
          <a:p>
            <a:r>
              <a:rPr lang="en-GB" dirty="0"/>
              <a:t>Activities – Completed Pluralsight courses.</a:t>
            </a:r>
          </a:p>
          <a:p>
            <a:r>
              <a:rPr lang="en-GB" dirty="0"/>
              <a:t>Results – Knew how to engage.</a:t>
            </a:r>
          </a:p>
          <a:p>
            <a:r>
              <a:rPr lang="en-GB" dirty="0"/>
              <a:t>Reflection – Used old and new knowledge.</a:t>
            </a:r>
          </a:p>
        </p:txBody>
      </p:sp>
      <p:pic>
        <p:nvPicPr>
          <p:cNvPr id="3" name="I2BS-Development2">
            <a:hlinkClick r:id="" action="ppaction://media"/>
            <a:extLst>
              <a:ext uri="{FF2B5EF4-FFF2-40B4-BE49-F238E27FC236}">
                <a16:creationId xmlns:a16="http://schemas.microsoft.com/office/drawing/2014/main" id="{B2542F60-4236-44BB-942B-8F470969174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84468" y="145026"/>
            <a:ext cx="444910" cy="444910"/>
          </a:xfrm>
          <a:prstGeom prst="rect">
            <a:avLst/>
          </a:prstGeom>
        </p:spPr>
      </p:pic>
    </p:spTree>
    <p:custDataLst>
      <p:tags r:id="rId1"/>
    </p:custDataLst>
    <p:extLst>
      <p:ext uri="{BB962C8B-B14F-4D97-AF65-F5344CB8AC3E}">
        <p14:creationId xmlns:p14="http://schemas.microsoft.com/office/powerpoint/2010/main" val="3719107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8882">
        <p159:morph option="byObject"/>
      </p:transition>
    </mc:Choice>
    <mc:Fallback xmlns="">
      <p:transition spd="slow" advTm="388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09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500"/>
                                        <p:tgtEl>
                                          <p:spTgt spid="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xEl>
                                              <p:pRg st="3" end="3"/>
                                            </p:txEl>
                                          </p:spTgt>
                                        </p:tgtEl>
                                        <p:attrNameLst>
                                          <p:attrName>style.visibility</p:attrName>
                                        </p:attrNameLst>
                                      </p:cBhvr>
                                      <p:to>
                                        <p:strVal val="visible"/>
                                      </p:to>
                                    </p:set>
                                    <p:animEffect transition="in" filter="fade">
                                      <p:cBhvr>
                                        <p:cTn id="26" dur="500"/>
                                        <p:tgtEl>
                                          <p:spTgt spid="1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3"/>
                </p:tgtEl>
              </p:cMediaNode>
            </p:audio>
          </p:childTnLst>
        </p:cTn>
      </p:par>
    </p:tnLst>
    <p:bldLst>
      <p:bldP spid="11" grpId="0" uiExpand="1" build="p"/>
    </p:bldLst>
  </p:timing>
  <p:extLst>
    <p:ext uri="{E180D4A7-C9FB-4DFB-919C-405C955672EB}">
      <p14:showEvtLst xmlns:p14="http://schemas.microsoft.com/office/powerpoint/2010/main">
        <p14:playEvt time="0" objId="3"/>
        <p14:stopEvt time="38114"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My role at Barclays</a:t>
            </a:r>
          </a:p>
        </p:txBody>
      </p:sp>
      <p:sp>
        <p:nvSpPr>
          <p:cNvPr id="3" name="Content Placeholder 2"/>
          <p:cNvSpPr>
            <a:spLocks noGrp="1"/>
          </p:cNvSpPr>
          <p:nvPr>
            <p:ph idx="1"/>
          </p:nvPr>
        </p:nvSpPr>
        <p:spPr>
          <a:xfrm>
            <a:off x="3748392" y="329050"/>
            <a:ext cx="7663774" cy="4486275"/>
          </a:xfrm>
        </p:spPr>
        <p:txBody>
          <a:bodyPr>
            <a:normAutofit/>
          </a:bodyPr>
          <a:lstStyle/>
          <a:p>
            <a:r>
              <a:rPr lang="en-GB" sz="2000" dirty="0"/>
              <a:t>Degree Apprentice</a:t>
            </a:r>
          </a:p>
          <a:p>
            <a:endParaRPr lang="en-GB" sz="2000" dirty="0"/>
          </a:p>
          <a:p>
            <a:r>
              <a:rPr lang="en-GB" sz="2000" dirty="0"/>
              <a:t>Learning to become Technical Delivery Manager</a:t>
            </a:r>
          </a:p>
          <a:p>
            <a:endParaRPr lang="en-GB" sz="2000" dirty="0"/>
          </a:p>
          <a:p>
            <a:r>
              <a:rPr lang="en-GB" sz="2000" dirty="0"/>
              <a:t>E2E development lifecycle</a:t>
            </a:r>
          </a:p>
          <a:p>
            <a:pPr marL="0" indent="0">
              <a:buNone/>
            </a:pPr>
            <a:endParaRPr lang="en-GB" sz="2000" dirty="0"/>
          </a:p>
          <a:p>
            <a:r>
              <a:rPr lang="en-GB" sz="2000" dirty="0"/>
              <a:t>Currently in testing</a:t>
            </a:r>
          </a:p>
        </p:txBody>
      </p:sp>
      <p:pic>
        <p:nvPicPr>
          <p:cNvPr id="4" name="MMU Logo" descr="Manchester Metropolitan University - Wikipedia"/>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30532" y="713272"/>
            <a:ext cx="3132667" cy="1203466"/>
          </a:xfrm>
          <a:prstGeom prst="rect">
            <a:avLst/>
          </a:prstGeom>
        </p:spPr>
      </p:pic>
      <p:pic>
        <p:nvPicPr>
          <p:cNvPr id="5" name="E2E" descr="Web Design Development Stages - Learning Team A Web 240 Wiki"/>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30532" y="2396214"/>
            <a:ext cx="3842967" cy="3842967"/>
          </a:xfrm>
          <a:prstGeom prst="rect">
            <a:avLst/>
          </a:prstGeom>
        </p:spPr>
      </p:pic>
      <p:sp>
        <p:nvSpPr>
          <p:cNvPr id="7" name="Oval 6"/>
          <p:cNvSpPr/>
          <p:nvPr/>
        </p:nvSpPr>
        <p:spPr>
          <a:xfrm>
            <a:off x="9271000" y="2396214"/>
            <a:ext cx="1557867" cy="155786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ference"/>
          <p:cNvSpPr txBox="1"/>
          <p:nvPr/>
        </p:nvSpPr>
        <p:spPr>
          <a:xfrm>
            <a:off x="6091614" y="6183724"/>
            <a:ext cx="6100386" cy="276999"/>
          </a:xfrm>
          <a:prstGeom prst="rect">
            <a:avLst/>
          </a:prstGeom>
          <a:noFill/>
        </p:spPr>
        <p:txBody>
          <a:bodyPr wrap="square" rtlCol="0">
            <a:spAutoFit/>
          </a:bodyPr>
          <a:lstStyle/>
          <a:p>
            <a:r>
              <a:rPr lang="en-GB" sz="1200" i="1" dirty="0"/>
              <a:t>Figure 1:</a:t>
            </a:r>
            <a:r>
              <a:rPr lang="en-GB" sz="1200" dirty="0"/>
              <a:t> What is the software development lifecycle? (Source: </a:t>
            </a:r>
            <a:r>
              <a:rPr lang="en-GB" sz="1200" dirty="0" err="1"/>
              <a:t>Husson</a:t>
            </a:r>
            <a:r>
              <a:rPr lang="en-GB" sz="1200" dirty="0"/>
              <a:t> University, 2016:online)</a:t>
            </a:r>
            <a:endParaRPr lang="en-GB" sz="1200" i="1" dirty="0"/>
          </a:p>
        </p:txBody>
      </p:sp>
      <p:pic>
        <p:nvPicPr>
          <p:cNvPr id="2" name="I2BS-My-Role">
            <a:hlinkClick r:id="" action="ppaction://media"/>
            <a:extLst>
              <a:ext uri="{FF2B5EF4-FFF2-40B4-BE49-F238E27FC236}">
                <a16:creationId xmlns:a16="http://schemas.microsoft.com/office/drawing/2014/main" id="{F8401265-0DC2-4A3A-BD8D-C78A85F6EA8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00166" y="176815"/>
            <a:ext cx="440923" cy="440923"/>
          </a:xfrm>
          <a:prstGeom prst="rect">
            <a:avLst/>
          </a:prstGeom>
        </p:spPr>
      </p:pic>
    </p:spTree>
    <p:custDataLst>
      <p:tags r:id="rId1"/>
    </p:custDataLst>
    <p:extLst>
      <p:ext uri="{BB962C8B-B14F-4D97-AF65-F5344CB8AC3E}">
        <p14:creationId xmlns:p14="http://schemas.microsoft.com/office/powerpoint/2010/main" val="486844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3355">
        <p159:morph option="byObject"/>
      </p:transition>
    </mc:Choice>
    <mc:Fallback xmlns="">
      <p:transition spd="slow" advClick="0" advTm="433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78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2"/>
                </p:tgtEl>
              </p:cMediaNode>
            </p:audio>
          </p:childTnLst>
        </p:cTn>
      </p:par>
    </p:tnLst>
    <p:bldLst>
      <p:bldP spid="3" grpId="0" uiExpand="1" build="p"/>
      <p:bldP spid="7" grpId="0" animBg="1"/>
      <p:bldP spid="10" grpId="0"/>
    </p:bldLst>
  </p:timing>
  <p:extLst>
    <p:ext uri="{E180D4A7-C9FB-4DFB-919C-405C955672EB}">
      <p14:showEvtLst xmlns:p14="http://schemas.microsoft.com/office/powerpoint/2010/main">
        <p14:playEvt time="0" objId="2"/>
        <p14:stopEvt time="43355"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Basic business disciplines, ethics and courtesies</a:t>
            </a:r>
          </a:p>
        </p:txBody>
      </p:sp>
      <p:sp>
        <p:nvSpPr>
          <p:cNvPr id="3" name="Bullets"/>
          <p:cNvSpPr>
            <a:spLocks noGrp="1"/>
          </p:cNvSpPr>
          <p:nvPr>
            <p:ph idx="1"/>
          </p:nvPr>
        </p:nvSpPr>
        <p:spPr>
          <a:xfrm>
            <a:off x="3800722" y="522072"/>
            <a:ext cx="7315200" cy="2019649"/>
          </a:xfrm>
        </p:spPr>
        <p:txBody>
          <a:bodyPr/>
          <a:lstStyle/>
          <a:p>
            <a:r>
              <a:rPr lang="en-GB" dirty="0" err="1"/>
              <a:t>Pellcomp</a:t>
            </a:r>
            <a:r>
              <a:rPr lang="en-GB" dirty="0"/>
              <a:t> Data Breach</a:t>
            </a:r>
          </a:p>
          <a:p>
            <a:r>
              <a:rPr lang="en-GB" dirty="0"/>
              <a:t>Pluralsight Channel</a:t>
            </a:r>
          </a:p>
        </p:txBody>
      </p:sp>
      <p:pic>
        <p:nvPicPr>
          <p:cNvPr id="16" name="Integrity-Thank-You"/>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31032" y="930273"/>
            <a:ext cx="5026628" cy="5279725"/>
          </a:xfrm>
          <a:prstGeom prst="rect">
            <a:avLst/>
          </a:prstGeom>
        </p:spPr>
      </p:pic>
      <p:pic>
        <p:nvPicPr>
          <p:cNvPr id="4" name="Pluralsight-Channel"/>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63129" y="2299055"/>
            <a:ext cx="6395047" cy="3839017"/>
          </a:xfrm>
          <a:prstGeom prst="rect">
            <a:avLst/>
          </a:prstGeom>
        </p:spPr>
      </p:pic>
      <p:sp>
        <p:nvSpPr>
          <p:cNvPr id="8" name="Starr reference"/>
          <p:cNvSpPr txBox="1"/>
          <p:nvPr/>
        </p:nvSpPr>
        <p:spPr>
          <a:xfrm>
            <a:off x="3868109" y="5913997"/>
            <a:ext cx="7348092" cy="307777"/>
          </a:xfrm>
          <a:prstGeom prst="rect">
            <a:avLst/>
          </a:prstGeom>
          <a:noFill/>
        </p:spPr>
        <p:txBody>
          <a:bodyPr wrap="square" rtlCol="0">
            <a:spAutoFit/>
          </a:bodyPr>
          <a:lstStyle/>
          <a:p>
            <a:r>
              <a:rPr lang="en-GB" sz="1400" i="1" dirty="0"/>
              <a:t>Figure 2: STARR reflection model (Source: </a:t>
            </a:r>
            <a:r>
              <a:rPr lang="en-GB" sz="1400" i="1" dirty="0" err="1"/>
              <a:t>DaphneBakkerBlog</a:t>
            </a:r>
            <a:r>
              <a:rPr lang="en-GB" sz="1400" i="1" dirty="0"/>
              <a:t>, 2016:online)</a:t>
            </a:r>
          </a:p>
        </p:txBody>
      </p:sp>
      <p:pic>
        <p:nvPicPr>
          <p:cNvPr id="6146" name="STARR Model" descr="STARR Reflection Method – Travellers Blo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63645" y="2570722"/>
            <a:ext cx="3457575" cy="3343275"/>
          </a:xfrm>
          <a:prstGeom prst="rect">
            <a:avLst/>
          </a:prstGeom>
          <a:noFill/>
          <a:extLst>
            <a:ext uri="{909E8E84-426E-40DD-AFC4-6F175D3DCCD1}">
              <a14:hiddenFill xmlns:a14="http://schemas.microsoft.com/office/drawing/2010/main">
                <a:solidFill>
                  <a:srgbClr val="FFFFFF"/>
                </a:solidFill>
              </a14:hiddenFill>
            </a:ext>
          </a:extLst>
        </p:spPr>
      </p:pic>
      <p:pic>
        <p:nvPicPr>
          <p:cNvPr id="5" name="I2BS-Business-Disciplines">
            <a:hlinkClick r:id="" action="ppaction://media"/>
            <a:extLst>
              <a:ext uri="{FF2B5EF4-FFF2-40B4-BE49-F238E27FC236}">
                <a16:creationId xmlns:a16="http://schemas.microsoft.com/office/drawing/2014/main" id="{62171401-609A-4403-9F5B-C8BFF7B9CA8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15922" y="167765"/>
            <a:ext cx="480237" cy="480237"/>
          </a:xfrm>
          <a:prstGeom prst="rect">
            <a:avLst/>
          </a:prstGeom>
        </p:spPr>
      </p:pic>
      <p:pic>
        <p:nvPicPr>
          <p:cNvPr id="13" name="Picture 12" descr="Text, website&#10;&#10;Description automatically generated">
            <a:extLst>
              <a:ext uri="{FF2B5EF4-FFF2-40B4-BE49-F238E27FC236}">
                <a16:creationId xmlns:a16="http://schemas.microsoft.com/office/drawing/2014/main" id="{491588A8-6B7A-426F-BCD2-9A3A497F60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79919" y="1540183"/>
            <a:ext cx="8016240" cy="4126992"/>
          </a:xfrm>
          <a:prstGeom prst="rect">
            <a:avLst/>
          </a:prstGeom>
        </p:spPr>
      </p:pic>
    </p:spTree>
    <p:custDataLst>
      <p:tags r:id="rId1"/>
    </p:custDataLst>
    <p:extLst>
      <p:ext uri="{BB962C8B-B14F-4D97-AF65-F5344CB8AC3E}">
        <p14:creationId xmlns:p14="http://schemas.microsoft.com/office/powerpoint/2010/main" val="346015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4933">
        <p159:morph option="byObject"/>
      </p:transition>
    </mc:Choice>
    <mc:Fallback xmlns="">
      <p:transition spd="slow" advClick="0" advTm="1049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43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animEffect transition="in" filter="fade">
                                      <p:cBhvr>
                                        <p:cTn id="11" dur="500"/>
                                        <p:tgtEl>
                                          <p:spTgt spid="614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xit" presetSubtype="0" fill="hold" nodeType="withEffect">
                                  <p:stCondLst>
                                    <p:cond delay="0"/>
                                  </p:stCondLst>
                                  <p:childTnLst>
                                    <p:animEffect transition="out" filter="fade">
                                      <p:cBhvr>
                                        <p:cTn id="21" dur="500"/>
                                        <p:tgtEl>
                                          <p:spTgt spid="6146"/>
                                        </p:tgtEl>
                                      </p:cBhvr>
                                    </p:animEffect>
                                    <p:set>
                                      <p:cBhvr>
                                        <p:cTn id="22" dur="1" fill="hold">
                                          <p:stCondLst>
                                            <p:cond delay="499"/>
                                          </p:stCondLst>
                                        </p:cTn>
                                        <p:tgtEl>
                                          <p:spTgt spid="614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500"/>
                                        <p:tgtEl>
                                          <p:spTgt spid="3">
                                            <p:txEl>
                                              <p:pRg st="1" end="1"/>
                                            </p:txEl>
                                          </p:spTgt>
                                        </p:tgtEl>
                                      </p:cBhvr>
                                    </p:animEffect>
                                  </p:childTnLst>
                                </p:cTn>
                              </p:par>
                              <p:par>
                                <p:cTn id="41" presetID="10" presetClass="exit" presetSubtype="0" fill="hold" nodeType="with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0" fill="hold" display="0">
                  <p:stCondLst>
                    <p:cond delay="indefinite"/>
                  </p:stCondLst>
                  <p:endCondLst>
                    <p:cond evt="onStopAudio" delay="0">
                      <p:tgtEl>
                        <p:sldTgt/>
                      </p:tgtEl>
                    </p:cond>
                  </p:endCondLst>
                </p:cTn>
                <p:tgtEl>
                  <p:spTgt spid="5"/>
                </p:tgtEl>
              </p:cMediaNode>
            </p:audio>
          </p:childTnLst>
        </p:cTn>
      </p:par>
    </p:tnLst>
    <p:bldLst>
      <p:bldP spid="3" grpId="0" uiExpand="1" build="p"/>
      <p:bldP spid="8" grpId="0"/>
      <p:bldP spid="8" grpId="1"/>
    </p:bldLst>
  </p:timing>
  <p:extLst>
    <p:ext uri="{E180D4A7-C9FB-4DFB-919C-405C955672EB}">
      <p14:showEvtLst xmlns:p14="http://schemas.microsoft.com/office/powerpoint/2010/main">
        <p14:playEvt time="0" objId="5"/>
        <p14:stopEvt time="104396" objId="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Timeliness, focus and ability to complete tasks to a deadline</a:t>
            </a:r>
          </a:p>
        </p:txBody>
      </p:sp>
      <p:sp>
        <p:nvSpPr>
          <p:cNvPr id="3" name="Content Placeholder 2"/>
          <p:cNvSpPr>
            <a:spLocks noGrp="1"/>
          </p:cNvSpPr>
          <p:nvPr>
            <p:ph idx="1"/>
          </p:nvPr>
        </p:nvSpPr>
        <p:spPr>
          <a:xfrm>
            <a:off x="3869268" y="864108"/>
            <a:ext cx="7315200" cy="793653"/>
          </a:xfrm>
        </p:spPr>
        <p:txBody>
          <a:bodyPr/>
          <a:lstStyle/>
          <a:p>
            <a:r>
              <a:rPr lang="en-GB" dirty="0"/>
              <a:t>Daily Stand-ups</a:t>
            </a:r>
          </a:p>
          <a:p>
            <a:r>
              <a:rPr lang="en-GB" dirty="0"/>
              <a:t>125 test cases</a:t>
            </a:r>
          </a:p>
        </p:txBody>
      </p:sp>
      <p:pic>
        <p:nvPicPr>
          <p:cNvPr id="1026" name="Witness statement" descr="witness-statement-timelines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718394" y="1763264"/>
            <a:ext cx="7797332" cy="1661164"/>
          </a:xfrm>
          <a:prstGeom prst="rect">
            <a:avLst/>
          </a:prstGeom>
          <a:noFill/>
          <a:extLst>
            <a:ext uri="{909E8E84-426E-40DD-AFC4-6F175D3DCCD1}">
              <a14:hiddenFill xmlns:a14="http://schemas.microsoft.com/office/drawing/2010/main">
                <a:solidFill>
                  <a:srgbClr val="FFFFFF"/>
                </a:solidFill>
              </a14:hiddenFill>
            </a:ext>
          </a:extLst>
        </p:spPr>
      </p:pic>
      <p:pic>
        <p:nvPicPr>
          <p:cNvPr id="1027" name="Reminder" descr="meeting-reminder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18394" y="1763264"/>
            <a:ext cx="6402388" cy="462756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Circled calendar"/>
          <p:cNvGrpSpPr/>
          <p:nvPr/>
        </p:nvGrpSpPr>
        <p:grpSpPr>
          <a:xfrm>
            <a:off x="3641040" y="2387737"/>
            <a:ext cx="7200900" cy="3187700"/>
            <a:chOff x="3641040" y="2387737"/>
            <a:chExt cx="7200900" cy="3187700"/>
          </a:xfrm>
        </p:grpSpPr>
        <p:pic>
          <p:nvPicPr>
            <p:cNvPr id="1028" name="Calendar" descr="calenda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641040" y="2387737"/>
              <a:ext cx="7200900" cy="3187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4317167" y="3522689"/>
              <a:ext cx="1041817" cy="427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5358984" y="3522688"/>
              <a:ext cx="1304144" cy="427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8112177" y="3522687"/>
              <a:ext cx="1304144" cy="427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9514110" y="3513917"/>
              <a:ext cx="1304144" cy="427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7181120" y="3554368"/>
              <a:ext cx="911979" cy="427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 name="I2BS-Timeliness">
            <a:hlinkClick r:id="" action="ppaction://media"/>
            <a:extLst>
              <a:ext uri="{FF2B5EF4-FFF2-40B4-BE49-F238E27FC236}">
                <a16:creationId xmlns:a16="http://schemas.microsoft.com/office/drawing/2014/main" id="{B3C29EC5-5DBA-4E61-9C27-9F41DD42735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84468" y="229315"/>
            <a:ext cx="492238" cy="492238"/>
          </a:xfrm>
          <a:prstGeom prst="rect">
            <a:avLst/>
          </a:prstGeom>
        </p:spPr>
      </p:pic>
    </p:spTree>
    <p:custDataLst>
      <p:tags r:id="rId1"/>
    </p:custDataLst>
    <p:extLst>
      <p:ext uri="{BB962C8B-B14F-4D97-AF65-F5344CB8AC3E}">
        <p14:creationId xmlns:p14="http://schemas.microsoft.com/office/powerpoint/2010/main" val="115919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9207">
        <p159:morph option="byObject"/>
      </p:transition>
    </mc:Choice>
    <mc:Fallback xmlns="">
      <p:transition spd="slow" advTm="892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305"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Effect transition="in" filter="fade">
                                      <p:cBhvr>
                                        <p:cTn id="21" dur="500"/>
                                        <p:tgtEl>
                                          <p:spTgt spid="1027"/>
                                        </p:tgtEl>
                                      </p:cBhvr>
                                    </p:animEffect>
                                  </p:childTnLst>
                                </p:cTn>
                              </p:par>
                              <p:par>
                                <p:cTn id="22" presetID="10" presetClass="exit" presetSubtype="0" fill="hold" nodeType="with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childTnLst>
                                </p:cTn>
                              </p:par>
                              <p:par>
                                <p:cTn id="30" presetID="10" presetClass="exit" presetSubtype="0" fill="hold" nodeType="withEffect">
                                  <p:stCondLst>
                                    <p:cond delay="0"/>
                                  </p:stCondLst>
                                  <p:childTnLst>
                                    <p:animEffect transition="out" filter="fade">
                                      <p:cBhvr>
                                        <p:cTn id="31" dur="500"/>
                                        <p:tgtEl>
                                          <p:spTgt spid="1027"/>
                                        </p:tgtEl>
                                      </p:cBhvr>
                                    </p:animEffect>
                                    <p:set>
                                      <p:cBhvr>
                                        <p:cTn id="32" dur="1" fill="hold">
                                          <p:stCondLst>
                                            <p:cond delay="499"/>
                                          </p:stCondLst>
                                        </p:cTn>
                                        <p:tgtEl>
                                          <p:spTgt spid="102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extLst>
    <p:ext uri="{E180D4A7-C9FB-4DFB-919C-405C955672EB}">
      <p14:showEvtLst xmlns:p14="http://schemas.microsoft.com/office/powerpoint/2010/main">
        <p14:playEvt time="0" objId="6"/>
        <p14:stopEvt time="88337" objId="6"/>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Flexible attitude</a:t>
            </a:r>
          </a:p>
        </p:txBody>
      </p:sp>
      <p:sp>
        <p:nvSpPr>
          <p:cNvPr id="3" name="Content Placeholder 2"/>
          <p:cNvSpPr>
            <a:spLocks noGrp="1"/>
          </p:cNvSpPr>
          <p:nvPr>
            <p:ph idx="1"/>
          </p:nvPr>
        </p:nvSpPr>
        <p:spPr>
          <a:xfrm>
            <a:off x="3967162" y="606916"/>
            <a:ext cx="7315200" cy="1094663"/>
          </a:xfrm>
        </p:spPr>
        <p:txBody>
          <a:bodyPr/>
          <a:lstStyle/>
          <a:p>
            <a:r>
              <a:rPr lang="en-GB" dirty="0"/>
              <a:t>Working with a team largely based in India, have to be flexible with meetings to be able to rearrange and fit their time zone</a:t>
            </a:r>
          </a:p>
          <a:p>
            <a:r>
              <a:rPr lang="en-GB" dirty="0"/>
              <a:t>I am currently working as a resource for the testing team</a:t>
            </a:r>
          </a:p>
        </p:txBody>
      </p:sp>
      <p:pic>
        <p:nvPicPr>
          <p:cNvPr id="15" name="Meeting-Messages"/>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16642" y="1701579"/>
            <a:ext cx="8016240" cy="4187952"/>
          </a:xfrm>
          <a:prstGeom prst="rect">
            <a:avLst/>
          </a:prstGeom>
        </p:spPr>
      </p:pic>
      <p:pic>
        <p:nvPicPr>
          <p:cNvPr id="2050" name="Assigned-Cases" descr="test-execution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057102" y="1701579"/>
            <a:ext cx="6737350" cy="45021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Flexible-Breaks"/>
          <p:cNvGrpSpPr/>
          <p:nvPr/>
        </p:nvGrpSpPr>
        <p:grpSpPr>
          <a:xfrm>
            <a:off x="4434379" y="2178623"/>
            <a:ext cx="6450013" cy="3548062"/>
            <a:chOff x="4200771" y="2108263"/>
            <a:chExt cx="6450013" cy="3548062"/>
          </a:xfrm>
        </p:grpSpPr>
        <p:pic>
          <p:nvPicPr>
            <p:cNvPr id="2051" name="Picture 3" descr="flexible-breaks"/>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0771" y="2108263"/>
              <a:ext cx="6450013" cy="35480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385425" y="3359151"/>
              <a:ext cx="76200" cy="228600"/>
            </a:xfrm>
            <a:prstGeom prst="rect">
              <a:avLst/>
            </a:prstGeom>
            <a:solidFill>
              <a:srgbClr val="F5FAFD"/>
            </a:solidFill>
            <a:ln>
              <a:solidFill>
                <a:srgbClr val="F5FA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n>
                    <a:solidFill>
                      <a:srgbClr val="C6CBCE"/>
                    </a:solidFill>
                  </a:ln>
                  <a:solidFill>
                    <a:srgbClr val="BFC4C7"/>
                  </a:solidFill>
                </a:rPr>
                <a:t>3</a:t>
              </a:r>
            </a:p>
          </p:txBody>
        </p:sp>
        <p:sp>
          <p:nvSpPr>
            <p:cNvPr id="9" name="Rectangle 8"/>
            <p:cNvSpPr/>
            <p:nvPr/>
          </p:nvSpPr>
          <p:spPr>
            <a:xfrm>
              <a:off x="10385425" y="4229101"/>
              <a:ext cx="53975" cy="228600"/>
            </a:xfrm>
            <a:prstGeom prst="rect">
              <a:avLst/>
            </a:prstGeom>
            <a:solidFill>
              <a:srgbClr val="F5FAFD"/>
            </a:solidFill>
            <a:ln>
              <a:solidFill>
                <a:srgbClr val="F5FA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n>
                    <a:solidFill>
                      <a:srgbClr val="C6CBCE"/>
                    </a:solidFill>
                  </a:ln>
                  <a:solidFill>
                    <a:srgbClr val="BFC4C7"/>
                  </a:solidFill>
                </a:rPr>
                <a:t>3</a:t>
              </a:r>
            </a:p>
          </p:txBody>
        </p:sp>
      </p:grpSp>
      <p:pic>
        <p:nvPicPr>
          <p:cNvPr id="7" name="I2BS-Flexible">
            <a:hlinkClick r:id="" action="ppaction://media"/>
            <a:extLst>
              <a:ext uri="{FF2B5EF4-FFF2-40B4-BE49-F238E27FC236}">
                <a16:creationId xmlns:a16="http://schemas.microsoft.com/office/drawing/2014/main" id="{AB670079-F76A-4BF1-B617-88B5A1BD48A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82362" y="220999"/>
            <a:ext cx="410497" cy="410497"/>
          </a:xfrm>
          <a:prstGeom prst="rect">
            <a:avLst/>
          </a:prstGeom>
        </p:spPr>
      </p:pic>
    </p:spTree>
    <p:custDataLst>
      <p:tags r:id="rId1"/>
    </p:custDataLst>
    <p:extLst>
      <p:ext uri="{BB962C8B-B14F-4D97-AF65-F5344CB8AC3E}">
        <p14:creationId xmlns:p14="http://schemas.microsoft.com/office/powerpoint/2010/main" val="36792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2893">
        <p159:morph option="byObject"/>
      </p:transition>
    </mc:Choice>
    <mc:Fallback xmlns="">
      <p:transition spd="slow" advTm="928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824"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fade">
                                      <p:cBhvr>
                                        <p:cTn id="26" dur="500"/>
                                        <p:tgtEl>
                                          <p:spTgt spid="2050"/>
                                        </p:tgtEl>
                                      </p:cBhvr>
                                    </p:animEffect>
                                  </p:childTnLst>
                                </p:cTn>
                              </p:par>
                              <p:par>
                                <p:cTn id="27" presetID="10" presetClass="exit" presetSubtype="0" fill="hold" nodeType="withEffect">
                                  <p:stCondLst>
                                    <p:cond delay="0"/>
                                  </p:stCondLst>
                                  <p:childTnLst>
                                    <p:animEffect transition="out" filter="fade">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xit" presetSubtype="0" fill="hold" nodeType="withEffect">
                                  <p:stCondLst>
                                    <p:cond delay="0"/>
                                  </p:stCondLst>
                                  <p:childTnLst>
                                    <p:animEffect transition="out" filter="fade">
                                      <p:cBhvr>
                                        <p:cTn id="36" dur="500"/>
                                        <p:tgtEl>
                                          <p:spTgt spid="2050"/>
                                        </p:tgtEl>
                                      </p:cBhvr>
                                    </p:animEffect>
                                    <p:set>
                                      <p:cBhvr>
                                        <p:cTn id="37"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7"/>
                </p:tgtEl>
              </p:cMediaNode>
            </p:audio>
          </p:childTnLst>
        </p:cTn>
      </p:par>
    </p:tnLst>
    <p:bldLst>
      <p:bldP spid="3" grpId="0" uiExpand="1" build="p"/>
    </p:bldLst>
  </p:timing>
  <p:extLst>
    <p:ext uri="{E180D4A7-C9FB-4DFB-919C-405C955672EB}">
      <p14:showEvtLst xmlns:p14="http://schemas.microsoft.com/office/powerpoint/2010/main">
        <p14:playEvt time="0" objId="6"/>
        <p14:stopEvt time="90842" objId="6"/>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Performing Under Pressure</a:t>
            </a:r>
          </a:p>
        </p:txBody>
      </p:sp>
      <p:sp>
        <p:nvSpPr>
          <p:cNvPr id="3" name="Content Placeholder 2"/>
          <p:cNvSpPr>
            <a:spLocks noGrp="1"/>
          </p:cNvSpPr>
          <p:nvPr>
            <p:ph idx="1"/>
          </p:nvPr>
        </p:nvSpPr>
        <p:spPr>
          <a:xfrm>
            <a:off x="3869267" y="678395"/>
            <a:ext cx="7315200" cy="1227085"/>
          </a:xfrm>
        </p:spPr>
        <p:txBody>
          <a:bodyPr/>
          <a:lstStyle/>
          <a:p>
            <a:r>
              <a:rPr lang="en-GB" dirty="0"/>
              <a:t>125 cases within 5 days, is pressure because it is a deadline that must be met</a:t>
            </a:r>
          </a:p>
        </p:txBody>
      </p:sp>
      <p:pic>
        <p:nvPicPr>
          <p:cNvPr id="4" name="Tests-Chart"/>
          <p:cNvPicPr>
            <a:picLocks noChangeAspect="1"/>
          </p:cNvPicPr>
          <p:nvPr/>
        </p:nvPicPr>
        <p:blipFill>
          <a:blip r:embed="rId6"/>
          <a:stretch>
            <a:fillRect/>
          </a:stretch>
        </p:blipFill>
        <p:spPr>
          <a:xfrm>
            <a:off x="3693054" y="1746454"/>
            <a:ext cx="7667625" cy="4429125"/>
          </a:xfrm>
          <a:prstGeom prst="rect">
            <a:avLst/>
          </a:prstGeom>
        </p:spPr>
      </p:pic>
      <p:pic>
        <p:nvPicPr>
          <p:cNvPr id="3074" name="Test-cases" descr="test-case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557894" y="1905480"/>
            <a:ext cx="8115143" cy="3819540"/>
          </a:xfrm>
          <a:prstGeom prst="rect">
            <a:avLst/>
          </a:prstGeom>
          <a:noFill/>
          <a:extLst>
            <a:ext uri="{909E8E84-426E-40DD-AFC4-6F175D3DCCD1}">
              <a14:hiddenFill xmlns:a14="http://schemas.microsoft.com/office/drawing/2010/main">
                <a:solidFill>
                  <a:srgbClr val="FFFFFF"/>
                </a:solidFill>
              </a14:hiddenFill>
            </a:ext>
          </a:extLst>
        </p:spPr>
      </p:pic>
      <p:pic>
        <p:nvPicPr>
          <p:cNvPr id="3075" name="Cases to complete to deadline" descr="test-with-deadline"/>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54461" y="3010242"/>
            <a:ext cx="7911178" cy="2341247"/>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010507" y="2573518"/>
            <a:ext cx="471340" cy="2545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9"/>
          <a:stretch>
            <a:fillRect/>
          </a:stretch>
        </p:blipFill>
        <p:spPr>
          <a:xfrm>
            <a:off x="9191430" y="2177907"/>
            <a:ext cx="1590675" cy="933450"/>
          </a:xfrm>
          <a:prstGeom prst="rect">
            <a:avLst/>
          </a:prstGeom>
        </p:spPr>
      </p:pic>
      <p:pic>
        <p:nvPicPr>
          <p:cNvPr id="5" name="I2BS-Pressure">
            <a:hlinkClick r:id="" action="ppaction://media"/>
            <a:extLst>
              <a:ext uri="{FF2B5EF4-FFF2-40B4-BE49-F238E27FC236}">
                <a16:creationId xmlns:a16="http://schemas.microsoft.com/office/drawing/2014/main" id="{619EFC78-D5F5-4574-A50F-C2C93DEC457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99645" y="184972"/>
            <a:ext cx="493423" cy="493423"/>
          </a:xfrm>
          <a:prstGeom prst="rect">
            <a:avLst/>
          </a:prstGeom>
        </p:spPr>
      </p:pic>
    </p:spTree>
    <p:custDataLst>
      <p:tags r:id="rId1"/>
    </p:custDataLst>
    <p:extLst>
      <p:ext uri="{BB962C8B-B14F-4D97-AF65-F5344CB8AC3E}">
        <p14:creationId xmlns:p14="http://schemas.microsoft.com/office/powerpoint/2010/main" val="146073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9230">
        <p159:morph option="byObject"/>
      </p:transition>
    </mc:Choice>
    <mc:Fallback xmlns="">
      <p:transition spd="slow" advTm="892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51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fade">
                                      <p:cBhvr>
                                        <p:cTn id="21" dur="500"/>
                                        <p:tgtEl>
                                          <p:spTgt spid="3074"/>
                                        </p:tgtEl>
                                      </p:cBhvr>
                                    </p:animEffect>
                                  </p:childTnLst>
                                </p:cTn>
                              </p:par>
                              <p:par>
                                <p:cTn id="22" presetID="10" presetClass="exit" presetSubtype="0" fill="hold"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75"/>
                                        </p:tgtEl>
                                        <p:attrNameLst>
                                          <p:attrName>style.visibility</p:attrName>
                                        </p:attrNameLst>
                                      </p:cBhvr>
                                      <p:to>
                                        <p:strVal val="visible"/>
                                      </p:to>
                                    </p:set>
                                    <p:animEffect transition="in" filter="fade">
                                      <p:cBhvr>
                                        <p:cTn id="37" dur="500"/>
                                        <p:tgtEl>
                                          <p:spTgt spid="3075"/>
                                        </p:tgtEl>
                                      </p:cBhvr>
                                    </p:animEffec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074"/>
                                        </p:tgtEl>
                                      </p:cBhvr>
                                    </p:animEffect>
                                    <p:set>
                                      <p:cBhvr>
                                        <p:cTn id="46" dur="1" fill="hold">
                                          <p:stCondLst>
                                            <p:cond delay="499"/>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5"/>
                </p:tgtEl>
              </p:cMediaNode>
            </p:audio>
          </p:childTnLst>
        </p:cTn>
      </p:par>
    </p:tnLst>
    <p:bldLst>
      <p:bldP spid="3" grpId="0" build="p"/>
      <p:bldP spid="7" grpId="0" animBg="1"/>
      <p:bldP spid="7" grpId="1" animBg="1"/>
    </p:bldLst>
  </p:timing>
  <p:extLst>
    <p:ext uri="{E180D4A7-C9FB-4DFB-919C-405C955672EB}">
      <p14:showEvtLst xmlns:p14="http://schemas.microsoft.com/office/powerpoint/2010/main">
        <p14:playEvt time="0" objId="5"/>
        <p14:stopEvt time="88530" objId="5"/>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Thorough Approach to Work</a:t>
            </a:r>
          </a:p>
        </p:txBody>
      </p:sp>
      <p:sp>
        <p:nvSpPr>
          <p:cNvPr id="3" name="Content Placeholder 2"/>
          <p:cNvSpPr>
            <a:spLocks noGrp="1"/>
          </p:cNvSpPr>
          <p:nvPr>
            <p:ph idx="1"/>
          </p:nvPr>
        </p:nvSpPr>
        <p:spPr>
          <a:xfrm>
            <a:off x="3869268" y="864108"/>
            <a:ext cx="7315200" cy="1270817"/>
          </a:xfrm>
        </p:spPr>
        <p:txBody>
          <a:bodyPr>
            <a:normAutofit/>
          </a:bodyPr>
          <a:lstStyle/>
          <a:p>
            <a:r>
              <a:rPr lang="en-GB" dirty="0"/>
              <a:t>Spreadsheets of test cases to ensure done correctly</a:t>
            </a:r>
          </a:p>
          <a:p>
            <a:r>
              <a:rPr lang="en-GB" dirty="0"/>
              <a:t>Notes to ensure I know the process</a:t>
            </a:r>
          </a:p>
          <a:p>
            <a:r>
              <a:rPr lang="en-GB" dirty="0"/>
              <a:t>Going through cases one by one</a:t>
            </a:r>
          </a:p>
        </p:txBody>
      </p:sp>
      <p:pic>
        <p:nvPicPr>
          <p:cNvPr id="8" name="Thorough-Work-Exce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5043" y="2409254"/>
            <a:ext cx="7199376" cy="3553968"/>
          </a:xfrm>
          <a:prstGeom prst="rect">
            <a:avLst/>
          </a:prstGeom>
        </p:spPr>
      </p:pic>
      <p:pic>
        <p:nvPicPr>
          <p:cNvPr id="9" name="Notes-PowerPoint"/>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43300" y="3315476"/>
            <a:ext cx="8207375" cy="2753273"/>
          </a:xfrm>
          <a:prstGeom prst="rect">
            <a:avLst/>
          </a:prstGeom>
        </p:spPr>
      </p:pic>
      <p:pic>
        <p:nvPicPr>
          <p:cNvPr id="7" name="Test-Cases"/>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57941" y="2231658"/>
            <a:ext cx="7937853" cy="3731564"/>
          </a:xfrm>
          <a:prstGeom prst="rect">
            <a:avLst/>
          </a:prstGeom>
        </p:spPr>
      </p:pic>
      <p:pic>
        <p:nvPicPr>
          <p:cNvPr id="4" name="I2BS-Thorough1">
            <a:hlinkClick r:id="" action="ppaction://media"/>
            <a:extLst>
              <a:ext uri="{FF2B5EF4-FFF2-40B4-BE49-F238E27FC236}">
                <a16:creationId xmlns:a16="http://schemas.microsoft.com/office/drawing/2014/main" id="{5053CC29-1CB9-4B3B-BDA3-06B2DB1768C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24582" y="260741"/>
            <a:ext cx="335470" cy="335470"/>
          </a:xfrm>
          <a:prstGeom prst="rect">
            <a:avLst/>
          </a:prstGeom>
        </p:spPr>
      </p:pic>
    </p:spTree>
    <p:custDataLst>
      <p:tags r:id="rId1"/>
    </p:custDataLst>
    <p:extLst>
      <p:ext uri="{BB962C8B-B14F-4D97-AF65-F5344CB8AC3E}">
        <p14:creationId xmlns:p14="http://schemas.microsoft.com/office/powerpoint/2010/main" val="1425391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6563">
        <p159:morph option="byObject"/>
      </p:transition>
    </mc:Choice>
    <mc:Fallback xmlns="">
      <p:transition spd="slow" advTm="465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65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par>
                                <p:cTn id="33" presetID="10" presetClass="exit" presetSubtype="0" fill="hold"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extLst>
    <p:ext uri="{E180D4A7-C9FB-4DFB-919C-405C955672EB}">
      <p14:showEvtLst xmlns:p14="http://schemas.microsoft.com/office/powerpoint/2010/main">
        <p14:playEvt time="0" objId="4"/>
        <p14:stopEvt time="45690"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Thorough Approach to Work</a:t>
            </a:r>
          </a:p>
        </p:txBody>
      </p:sp>
      <p:sp>
        <p:nvSpPr>
          <p:cNvPr id="3" name="Content Placeholder 2"/>
          <p:cNvSpPr>
            <a:spLocks noGrp="1"/>
          </p:cNvSpPr>
          <p:nvPr>
            <p:ph idx="1"/>
          </p:nvPr>
        </p:nvSpPr>
        <p:spPr>
          <a:xfrm>
            <a:off x="3869268" y="864108"/>
            <a:ext cx="7315200" cy="1270817"/>
          </a:xfrm>
        </p:spPr>
        <p:txBody>
          <a:bodyPr>
            <a:normAutofit/>
          </a:bodyPr>
          <a:lstStyle/>
          <a:p>
            <a:r>
              <a:rPr lang="en-GB" dirty="0"/>
              <a:t>End of day report</a:t>
            </a:r>
          </a:p>
          <a:p>
            <a:r>
              <a:rPr lang="en-GB" dirty="0"/>
              <a:t>Wider reading</a:t>
            </a:r>
          </a:p>
          <a:p>
            <a:r>
              <a:rPr lang="en-GB" dirty="0"/>
              <a:t>Pushing/testing myself</a:t>
            </a:r>
          </a:p>
        </p:txBody>
      </p:sp>
      <p:pic>
        <p:nvPicPr>
          <p:cNvPr id="4098" name="EOD-Report" descr="end-of-day-run-down"/>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687224" y="652072"/>
            <a:ext cx="5026015" cy="591477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S-Courses" descr="pluralsight-course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233928" y="2143995"/>
            <a:ext cx="5522065" cy="442284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S-Tests" descr="pluralsight-skill-IQs"/>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869268" y="2255337"/>
            <a:ext cx="6547351" cy="3987886"/>
          </a:xfrm>
          <a:prstGeom prst="rect">
            <a:avLst/>
          </a:prstGeom>
          <a:noFill/>
          <a:extLst>
            <a:ext uri="{909E8E84-426E-40DD-AFC4-6F175D3DCCD1}">
              <a14:hiddenFill xmlns:a14="http://schemas.microsoft.com/office/drawing/2010/main">
                <a:solidFill>
                  <a:srgbClr val="FFFFFF"/>
                </a:solidFill>
              </a14:hiddenFill>
            </a:ext>
          </a:extLst>
        </p:spPr>
      </p:pic>
      <p:pic>
        <p:nvPicPr>
          <p:cNvPr id="4" name="I2BS-Thorough2">
            <a:hlinkClick r:id="" action="ppaction://media"/>
            <a:extLst>
              <a:ext uri="{FF2B5EF4-FFF2-40B4-BE49-F238E27FC236}">
                <a16:creationId xmlns:a16="http://schemas.microsoft.com/office/drawing/2014/main" id="{7C6F24C8-0129-4B1F-90CC-D3AB87F7AEC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13089" y="148490"/>
            <a:ext cx="400150" cy="400150"/>
          </a:xfrm>
          <a:prstGeom prst="rect">
            <a:avLst/>
          </a:prstGeom>
        </p:spPr>
      </p:pic>
    </p:spTree>
    <p:custDataLst>
      <p:tags r:id="rId1"/>
    </p:custDataLst>
    <p:extLst>
      <p:ext uri="{BB962C8B-B14F-4D97-AF65-F5344CB8AC3E}">
        <p14:creationId xmlns:p14="http://schemas.microsoft.com/office/powerpoint/2010/main" val="288047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5292">
        <p159:morph option="byObject"/>
      </p:transition>
    </mc:Choice>
    <mc:Fallback xmlns="">
      <p:transition spd="slow" advTm="652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88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500"/>
                                        <p:tgtEl>
                                          <p:spTgt spid="409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xit" presetSubtype="0" fill="hold" nodeType="withEffect">
                                  <p:stCondLst>
                                    <p:cond delay="0"/>
                                  </p:stCondLst>
                                  <p:childTnLst>
                                    <p:animEffect transition="out" filter="fade">
                                      <p:cBhvr>
                                        <p:cTn id="21" dur="500"/>
                                        <p:tgtEl>
                                          <p:spTgt spid="4098"/>
                                        </p:tgtEl>
                                      </p:cBhvr>
                                    </p:animEffect>
                                    <p:set>
                                      <p:cBhvr>
                                        <p:cTn id="22" dur="1" fill="hold">
                                          <p:stCondLst>
                                            <p:cond delay="499"/>
                                          </p:stCondLst>
                                        </p:cTn>
                                        <p:tgtEl>
                                          <p:spTgt spid="409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4099"/>
                                        </p:tgtEl>
                                        <p:attrNameLst>
                                          <p:attrName>style.visibility</p:attrName>
                                        </p:attrNameLst>
                                      </p:cBhvr>
                                      <p:to>
                                        <p:strVal val="visible"/>
                                      </p:to>
                                    </p:set>
                                    <p:animEffect transition="in" filter="fade">
                                      <p:cBhvr>
                                        <p:cTn id="25" dur="500"/>
                                        <p:tgtEl>
                                          <p:spTgt spid="409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par>
                                <p:cTn id="31" presetID="10" presetClass="exit" presetSubtype="0" fill="hold" nodeType="withEffect">
                                  <p:stCondLst>
                                    <p:cond delay="0"/>
                                  </p:stCondLst>
                                  <p:childTnLst>
                                    <p:animEffect transition="out" filter="fade">
                                      <p:cBhvr>
                                        <p:cTn id="32" dur="500"/>
                                        <p:tgtEl>
                                          <p:spTgt spid="4099"/>
                                        </p:tgtEl>
                                      </p:cBhvr>
                                    </p:animEffect>
                                    <p:set>
                                      <p:cBhvr>
                                        <p:cTn id="33" dur="1" fill="hold">
                                          <p:stCondLst>
                                            <p:cond delay="499"/>
                                          </p:stCondLst>
                                        </p:cTn>
                                        <p:tgtEl>
                                          <p:spTgt spid="4099"/>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5122"/>
                                        </p:tgtEl>
                                        <p:attrNameLst>
                                          <p:attrName>style.visibility</p:attrName>
                                        </p:attrNameLst>
                                      </p:cBhvr>
                                      <p:to>
                                        <p:strVal val="visible"/>
                                      </p:to>
                                    </p:set>
                                    <p:animEffect transition="in" filter="fade">
                                      <p:cBhvr>
                                        <p:cTn id="36"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extLst>
    <p:ext uri="{E180D4A7-C9FB-4DFB-919C-405C955672EB}">
      <p14:showEvtLst xmlns:p14="http://schemas.microsoft.com/office/powerpoint/2010/main">
        <p14:playEvt time="0" objId="4"/>
        <p14:stopEvt time="64903"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Logical and Creative Problem Solving</a:t>
            </a:r>
          </a:p>
        </p:txBody>
      </p:sp>
      <p:sp>
        <p:nvSpPr>
          <p:cNvPr id="3" name="Content Placeholder 2"/>
          <p:cNvSpPr>
            <a:spLocks noGrp="1"/>
          </p:cNvSpPr>
          <p:nvPr>
            <p:ph idx="1"/>
          </p:nvPr>
        </p:nvSpPr>
        <p:spPr>
          <a:xfrm>
            <a:off x="3792537" y="239713"/>
            <a:ext cx="7315200" cy="2503488"/>
          </a:xfrm>
        </p:spPr>
        <p:txBody>
          <a:bodyPr>
            <a:normAutofit/>
          </a:bodyPr>
          <a:lstStyle/>
          <a:p>
            <a:r>
              <a:rPr lang="en-GB" dirty="0"/>
              <a:t>Working from home</a:t>
            </a:r>
          </a:p>
          <a:p>
            <a:r>
              <a:rPr lang="en-GB" dirty="0"/>
              <a:t>Internet Connectivity Issues</a:t>
            </a:r>
          </a:p>
          <a:p>
            <a:r>
              <a:rPr lang="en-GB" dirty="0"/>
              <a:t>Error in testing process</a:t>
            </a:r>
          </a:p>
          <a:p>
            <a:r>
              <a:rPr lang="en-GB" dirty="0"/>
              <a:t>Logical stepping through process</a:t>
            </a:r>
          </a:p>
          <a:p>
            <a:r>
              <a:rPr lang="en-GB" dirty="0"/>
              <a:t>Found and resolved issue</a:t>
            </a:r>
          </a:p>
          <a:p>
            <a:r>
              <a:rPr lang="en-GB" dirty="0"/>
              <a:t>Pluralsight channel</a:t>
            </a: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95100" y="2743201"/>
            <a:ext cx="6280853" cy="3770465"/>
          </a:xfrm>
          <a:prstGeom prst="rect">
            <a:avLst/>
          </a:prstGeom>
        </p:spPr>
      </p:pic>
      <p:pic>
        <p:nvPicPr>
          <p:cNvPr id="5" name="I2BS-Logical">
            <a:hlinkClick r:id="" action="ppaction://media"/>
            <a:extLst>
              <a:ext uri="{FF2B5EF4-FFF2-40B4-BE49-F238E27FC236}">
                <a16:creationId xmlns:a16="http://schemas.microsoft.com/office/drawing/2014/main" id="{8170D6DB-C009-4F40-9040-5208379566A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41746" y="239712"/>
            <a:ext cx="410527" cy="410527"/>
          </a:xfrm>
          <a:prstGeom prst="rect">
            <a:avLst/>
          </a:prstGeom>
        </p:spPr>
      </p:pic>
    </p:spTree>
    <p:custDataLst>
      <p:tags r:id="rId1"/>
    </p:custDataLst>
    <p:extLst>
      <p:ext uri="{BB962C8B-B14F-4D97-AF65-F5344CB8AC3E}">
        <p14:creationId xmlns:p14="http://schemas.microsoft.com/office/powerpoint/2010/main" val="47824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1050">
        <p159:morph option="byObject"/>
      </p:transition>
    </mc:Choice>
    <mc:Fallback xmlns="">
      <p:transition spd="slow" advTm="81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61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extLst>
    <p:ext uri="{E180D4A7-C9FB-4DFB-919C-405C955672EB}">
      <p14:showEvtLst xmlns:p14="http://schemas.microsoft.com/office/powerpoint/2010/main">
        <p14:playEvt time="0" objId="5"/>
        <p14:stopEvt time="80639" objId="5"/>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5|5.7|16.8|5.1"/>
</p:tagLst>
</file>

<file path=ppt/tags/tag10.xml><?xml version="1.0" encoding="utf-8"?>
<p:tagLst xmlns:a="http://schemas.openxmlformats.org/drawingml/2006/main" xmlns:r="http://schemas.openxmlformats.org/officeDocument/2006/relationships" xmlns:p="http://schemas.openxmlformats.org/presentationml/2006/main">
  <p:tag name="TIMING" val="|7.3|3.2|10.8|10.5|10.6"/>
</p:tagLst>
</file>

<file path=ppt/tags/tag11.xml><?xml version="1.0" encoding="utf-8"?>
<p:tagLst xmlns:a="http://schemas.openxmlformats.org/drawingml/2006/main" xmlns:r="http://schemas.openxmlformats.org/officeDocument/2006/relationships" xmlns:p="http://schemas.openxmlformats.org/presentationml/2006/main">
  <p:tag name="TIMING" val="|11.2|3.5|2.8|4.9|6.7"/>
</p:tagLst>
</file>

<file path=ppt/tags/tag2.xml><?xml version="1.0" encoding="utf-8"?>
<p:tagLst xmlns:a="http://schemas.openxmlformats.org/drawingml/2006/main" xmlns:r="http://schemas.openxmlformats.org/officeDocument/2006/relationships" xmlns:p="http://schemas.openxmlformats.org/presentationml/2006/main">
  <p:tag name="TIMING" val="|2.1|16.3|66.2"/>
</p:tagLst>
</file>

<file path=ppt/tags/tag3.xml><?xml version="1.0" encoding="utf-8"?>
<p:tagLst xmlns:a="http://schemas.openxmlformats.org/drawingml/2006/main" xmlns:r="http://schemas.openxmlformats.org/officeDocument/2006/relationships" xmlns:p="http://schemas.openxmlformats.org/presentationml/2006/main">
  <p:tag name="TIMING" val="|10.5|6.5|12.6|13.5|16.4"/>
</p:tagLst>
</file>

<file path=ppt/tags/tag4.xml><?xml version="1.0" encoding="utf-8"?>
<p:tagLst xmlns:a="http://schemas.openxmlformats.org/drawingml/2006/main" xmlns:r="http://schemas.openxmlformats.org/officeDocument/2006/relationships" xmlns:p="http://schemas.openxmlformats.org/presentationml/2006/main">
  <p:tag name="TIMING" val="|11|9.8|22.4|14.7|15.7"/>
</p:tagLst>
</file>

<file path=ppt/tags/tag5.xml><?xml version="1.0" encoding="utf-8"?>
<p:tagLst xmlns:a="http://schemas.openxmlformats.org/drawingml/2006/main" xmlns:r="http://schemas.openxmlformats.org/officeDocument/2006/relationships" xmlns:p="http://schemas.openxmlformats.org/presentationml/2006/main">
  <p:tag name="TIMING" val="|7.1|13|31|9.6|13.8"/>
</p:tagLst>
</file>

<file path=ppt/tags/tag6.xml><?xml version="1.0" encoding="utf-8"?>
<p:tagLst xmlns:a="http://schemas.openxmlformats.org/drawingml/2006/main" xmlns:r="http://schemas.openxmlformats.org/officeDocument/2006/relationships" xmlns:p="http://schemas.openxmlformats.org/presentationml/2006/main">
  <p:tag name="TIMING" val="|5.2|16|3.6|12.4"/>
</p:tagLst>
</file>

<file path=ppt/tags/tag7.xml><?xml version="1.0" encoding="utf-8"?>
<p:tagLst xmlns:a="http://schemas.openxmlformats.org/drawingml/2006/main" xmlns:r="http://schemas.openxmlformats.org/officeDocument/2006/relationships" xmlns:p="http://schemas.openxmlformats.org/presentationml/2006/main">
  <p:tag name="TIMING" val="|3.8|26.4|16.7"/>
</p:tagLst>
</file>

<file path=ppt/tags/tag8.xml><?xml version="1.0" encoding="utf-8"?>
<p:tagLst xmlns:a="http://schemas.openxmlformats.org/drawingml/2006/main" xmlns:r="http://schemas.openxmlformats.org/officeDocument/2006/relationships" xmlns:p="http://schemas.openxmlformats.org/presentationml/2006/main">
  <p:tag name="TIMING" val="|15.2|9.5|20.3|9|4.6|6.7"/>
</p:tagLst>
</file>

<file path=ppt/tags/tag9.xml><?xml version="1.0" encoding="utf-8"?>
<p:tagLst xmlns:a="http://schemas.openxmlformats.org/drawingml/2006/main" xmlns:r="http://schemas.openxmlformats.org/officeDocument/2006/relationships" xmlns:p="http://schemas.openxmlformats.org/presentationml/2006/main">
  <p:tag name="TIMING" val="|2.5|16.1|6.2|17.9"/>
</p:tagLst>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4813</TotalTime>
  <Words>2517</Words>
  <Application>Microsoft Office PowerPoint</Application>
  <PresentationFormat>Widescreen</PresentationFormat>
  <Paragraphs>111</Paragraphs>
  <Slides>12</Slides>
  <Notes>12</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Corbel</vt:lpstr>
      <vt:lpstr>Wingdings 2</vt:lpstr>
      <vt:lpstr>Frame</vt:lpstr>
      <vt:lpstr>Introduction to Business Systems</vt:lpstr>
      <vt:lpstr>My role at Barclays</vt:lpstr>
      <vt:lpstr>Basic business disciplines, ethics and courtesies</vt:lpstr>
      <vt:lpstr>Timeliness, focus and ability to complete tasks to a deadline</vt:lpstr>
      <vt:lpstr>Flexible attitude</vt:lpstr>
      <vt:lpstr>Performing Under Pressure</vt:lpstr>
      <vt:lpstr>A Thorough Approach to Work</vt:lpstr>
      <vt:lpstr>A Thorough Approach to Work</vt:lpstr>
      <vt:lpstr>Logical and Creative Problem Solving</vt:lpstr>
      <vt:lpstr>Off the Job Training</vt:lpstr>
      <vt:lpstr>Professional Development - STARR</vt:lpstr>
      <vt:lpstr>Professional Development - STARR</vt:lpstr>
    </vt:vector>
  </TitlesOfParts>
  <Company>Barclays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Abbott, Toby : Digital</dc:creator>
  <cp:lastModifiedBy>Toby Abbott</cp:lastModifiedBy>
  <cp:revision>112</cp:revision>
  <dcterms:created xsi:type="dcterms:W3CDTF">2020-10-06T12:53:35Z</dcterms:created>
  <dcterms:modified xsi:type="dcterms:W3CDTF">2020-11-20T22:12:49Z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09883c2-c98e-47bb-9665-f01ec16099d6_Enabled">
    <vt:lpwstr>True</vt:lpwstr>
  </property>
  <property fmtid="{D5CDD505-2E9C-101B-9397-08002B2CF9AE}" pid="3" name="MSIP_Label_809883c2-c98e-47bb-9665-f01ec16099d6_SiteId">
    <vt:lpwstr>c4b62f1d-01e0-4107-a0cc-5ac886858b23</vt:lpwstr>
  </property>
  <property fmtid="{D5CDD505-2E9C-101B-9397-08002B2CF9AE}" pid="4" name="MSIP_Label_809883c2-c98e-47bb-9665-f01ec16099d6_Owner">
    <vt:lpwstr>Toby.Abbott@barclays.com</vt:lpwstr>
  </property>
  <property fmtid="{D5CDD505-2E9C-101B-9397-08002B2CF9AE}" pid="5" name="MSIP_Label_809883c2-c98e-47bb-9665-f01ec16099d6_SetDate">
    <vt:lpwstr>2020-10-06T13:08:56.7345158Z</vt:lpwstr>
  </property>
  <property fmtid="{D5CDD505-2E9C-101B-9397-08002B2CF9AE}" pid="6" name="MSIP_Label_809883c2-c98e-47bb-9665-f01ec16099d6_Name">
    <vt:lpwstr>Restricted - External</vt:lpwstr>
  </property>
  <property fmtid="{D5CDD505-2E9C-101B-9397-08002B2CF9AE}" pid="7" name="MSIP_Label_809883c2-c98e-47bb-9665-f01ec16099d6_Application">
    <vt:lpwstr>Microsoft Azure Information Protection</vt:lpwstr>
  </property>
  <property fmtid="{D5CDD505-2E9C-101B-9397-08002B2CF9AE}" pid="8" name="MSIP_Label_809883c2-c98e-47bb-9665-f01ec16099d6_Extended_MSFT_Method">
    <vt:lpwstr>Manual</vt:lpwstr>
  </property>
  <property fmtid="{D5CDD505-2E9C-101B-9397-08002B2CF9AE}" pid="9" name="barclaysdc">
    <vt:lpwstr>Restricted - External</vt:lpwstr>
  </property>
  <property fmtid="{D5CDD505-2E9C-101B-9397-08002B2CF9AE}" pid="10" name="_AdHocReviewCycleID">
    <vt:i4>-186668579</vt:i4>
  </property>
  <property fmtid="{D5CDD505-2E9C-101B-9397-08002B2CF9AE}" pid="11" name="_NewReviewCycle">
    <vt:lpwstr/>
  </property>
  <property fmtid="{D5CDD505-2E9C-101B-9397-08002B2CF9AE}" pid="12" name="_EmailSubject">
    <vt:lpwstr>mmu assignment</vt:lpwstr>
  </property>
  <property fmtid="{D5CDD505-2E9C-101B-9397-08002B2CF9AE}" pid="13" name="_AuthorEmail">
    <vt:lpwstr>toby.abbott@barclays.com</vt:lpwstr>
  </property>
  <property fmtid="{D5CDD505-2E9C-101B-9397-08002B2CF9AE}" pid="14" name="_AuthorEmailDisplayName">
    <vt:lpwstr>Abbott, Toby : Digital</vt:lpwstr>
  </property>
</Properties>
</file>